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96" r:id="rId2"/>
  </p:sldMasterIdLst>
  <p:notesMasterIdLst>
    <p:notesMasterId r:id="rId21"/>
  </p:notesMasterIdLst>
  <p:handoutMasterIdLst>
    <p:handoutMasterId r:id="rId22"/>
  </p:handoutMasterIdLst>
  <p:sldIdLst>
    <p:sldId id="386" r:id="rId3"/>
    <p:sldId id="369" r:id="rId4"/>
    <p:sldId id="370" r:id="rId5"/>
    <p:sldId id="371" r:id="rId6"/>
    <p:sldId id="372" r:id="rId7"/>
    <p:sldId id="373" r:id="rId8"/>
    <p:sldId id="374" r:id="rId9"/>
    <p:sldId id="375" r:id="rId10"/>
    <p:sldId id="376" r:id="rId11"/>
    <p:sldId id="377" r:id="rId12"/>
    <p:sldId id="378" r:id="rId13"/>
    <p:sldId id="379" r:id="rId14"/>
    <p:sldId id="380" r:id="rId15"/>
    <p:sldId id="381" r:id="rId16"/>
    <p:sldId id="382" r:id="rId17"/>
    <p:sldId id="383" r:id="rId18"/>
    <p:sldId id="384" r:id="rId19"/>
    <p:sldId id="385" r:id="rId20"/>
  </p:sldIdLst>
  <p:sldSz cx="9144000" cy="6858000" type="screen4x3"/>
  <p:notesSz cx="6811963" cy="994568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CC3300"/>
    <a:srgbClr val="FF3300"/>
    <a:srgbClr val="FF0000"/>
    <a:srgbClr val="3B3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1" autoAdjust="0"/>
    <p:restoredTop sz="91182" autoAdjust="0"/>
  </p:normalViewPr>
  <p:slideViewPr>
    <p:cSldViewPr snapToGrid="0" snapToObjects="1">
      <p:cViewPr>
        <p:scale>
          <a:sx n="50" d="100"/>
          <a:sy n="50" d="100"/>
        </p:scale>
        <p:origin x="-1157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8536" y="0"/>
            <a:ext cx="2951851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1E507-4C14-4666-BA90-50F653BA38A5}" type="datetimeFigureOut">
              <a:rPr lang="zh-TW" altLang="en-US" smtClean="0"/>
              <a:t>2015/3/2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51851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8536" y="9446678"/>
            <a:ext cx="2951851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D290C-A6A3-4B9D-BE5D-F504A9BE36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5199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5AB402EB-F9AD-4219-852B-B4772C290CC6}" type="datetimeFigureOut">
              <a:rPr lang="en-US"/>
              <a:pPr>
                <a:defRPr/>
              </a:pPr>
              <a:t>3/2/2015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197" y="4724202"/>
            <a:ext cx="544957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8536" y="9446678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BF1611BA-C826-42F4-94CE-122C35EA5F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673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beyondhype.com/do-you-need-to-be-taking-probiotics-ezp-132.html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「腸胃好，不會老！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BA800-F49D-4215-A9AB-76C5D10FA4E6}" type="slidenum">
              <a:rPr lang="zh-TW" altLang="en-US" smtClean="0">
                <a:solidFill>
                  <a:prstClr val="black"/>
                </a:solidFill>
              </a:rPr>
              <a:pPr/>
              <a:t>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032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hape 34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6175" y="687388"/>
            <a:ext cx="4578350" cy="343535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34818" name="Shape 35"/>
          <p:cNvSpPr txBox="1">
            <a:spLocks noGrp="1"/>
          </p:cNvSpPr>
          <p:nvPr>
            <p:ph type="body" idx="1"/>
          </p:nvPr>
        </p:nvSpPr>
        <p:spPr bwMode="auto">
          <a:xfrm>
            <a:off x="687504" y="4351239"/>
            <a:ext cx="5498453" cy="4123316"/>
          </a:xfrm>
          <a:noFill/>
        </p:spPr>
        <p:txBody>
          <a:bodyPr wrap="square" lIns="82283" tIns="82283" rIns="82283" bIns="82283" numCol="1" anchor="t" anchorCtr="0" compatLnSpc="1">
            <a:prstTxWarp prst="textNoShape">
              <a:avLst/>
            </a:prstTxWarp>
          </a:bodyPr>
          <a:lstStyle/>
          <a:p>
            <a:pPr marL="514350" indent="-514350">
              <a:lnSpc>
                <a:spcPts val="42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TW" altLang="en-US" sz="1200" b="1" dirty="0" smtClean="0">
                <a:latin typeface="微軟正黑體" panose="020B0604030504040204" pitchFamily="34" charset="-120"/>
              </a:rPr>
              <a:t>促進免疫系統健康</a:t>
            </a:r>
          </a:p>
          <a:p>
            <a:pPr marL="514350" indent="-514350">
              <a:lnSpc>
                <a:spcPts val="42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TW" altLang="en-US" sz="1200" b="1" dirty="0" smtClean="0">
                <a:latin typeface="微軟正黑體" panose="020B0604030504040204" pitchFamily="34" charset="-120"/>
              </a:rPr>
              <a:t>協助食物的代謝及營養的吸收</a:t>
            </a:r>
            <a:endParaRPr lang="en-US" altLang="zh-TW" sz="1200" b="1" dirty="0" smtClean="0">
              <a:latin typeface="微軟正黑體" panose="020B0604030504040204" pitchFamily="34" charset="-120"/>
            </a:endParaRPr>
          </a:p>
          <a:p>
            <a:pPr marL="514350" indent="-514350">
              <a:lnSpc>
                <a:spcPts val="42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TW" altLang="en-US" sz="1200" b="1" dirty="0" smtClean="0">
                <a:latin typeface="微軟正黑體" panose="020B0604030504040204" pitchFamily="34" charset="-120"/>
              </a:rPr>
              <a:t>協助腸道製造部份重要的維生素</a:t>
            </a:r>
            <a:endParaRPr lang="en-US" altLang="zh-TW" sz="1200" b="1" dirty="0" smtClean="0">
              <a:latin typeface="微軟正黑體" panose="020B0604030504040204" pitchFamily="34" charset="-120"/>
            </a:endParaRPr>
          </a:p>
          <a:p>
            <a:pPr marL="514350" indent="-514350">
              <a:lnSpc>
                <a:spcPts val="42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TW" altLang="en-US" sz="1200" b="1" dirty="0" smtClean="0">
                <a:latin typeface="微軟正黑體" panose="020B0604030504040204" pitchFamily="34" charset="-120"/>
              </a:rPr>
              <a:t>促進胃部的舒適及規則的排便</a:t>
            </a:r>
          </a:p>
          <a:p>
            <a:pPr marL="514350" indent="-514350">
              <a:lnSpc>
                <a:spcPts val="42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TW" altLang="en-US" sz="1200" b="1" dirty="0" smtClean="0">
                <a:latin typeface="微軟正黑體" panose="020B0604030504040204" pitchFamily="34" charset="-120"/>
              </a:rPr>
              <a:t>支援健康的消化系統</a:t>
            </a:r>
          </a:p>
          <a:p>
            <a:pPr marL="514350" indent="-514350">
              <a:lnSpc>
                <a:spcPts val="42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TW" altLang="en-US" sz="1200" b="1" dirty="0" smtClean="0">
                <a:latin typeface="微軟正黑體" panose="020B0604030504040204" pitchFamily="34" charset="-120"/>
              </a:rPr>
              <a:t>預防腸道壞菌的</a:t>
            </a:r>
            <a:r>
              <a:rPr lang="zh-TW" altLang="en-US" b="1" dirty="0" smtClean="0">
                <a:latin typeface="微軟正黑體" panose="020B0604030504040204" pitchFamily="34" charset="-120"/>
              </a:rPr>
              <a:t>定植</a:t>
            </a:r>
            <a:endParaRPr lang="en-US" altLang="zh-TW" sz="1200" b="1" dirty="0" smtClean="0">
              <a:latin typeface="微軟正黑體" panose="020B0604030504040204" pitchFamily="34" charset="-120"/>
            </a:endParaRPr>
          </a:p>
          <a:p>
            <a:pPr marL="514350" indent="-514350">
              <a:lnSpc>
                <a:spcPts val="42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TW" altLang="en-US" sz="1200" b="1" dirty="0" smtClean="0">
                <a:latin typeface="微軟正黑體" panose="020B0604030504040204" pitchFamily="34" charset="-120"/>
              </a:rPr>
              <a:t>改善過敏症狀</a:t>
            </a:r>
            <a:endParaRPr lang="en-US" altLang="zh-TW" sz="1200" b="1" dirty="0" smtClean="0">
              <a:latin typeface="微軟正黑體" panose="020B0604030504040204" pitchFamily="34" charset="-120"/>
            </a:endParaRPr>
          </a:p>
          <a:p>
            <a:pPr marL="514350" indent="-514350">
              <a:lnSpc>
                <a:spcPts val="42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TW" altLang="en-US" sz="1200" b="1" dirty="0" smtClean="0">
                <a:latin typeface="微軟正黑體" panose="020B0604030504040204" pitchFamily="34" charset="-120"/>
              </a:rPr>
              <a:t>支援牙齒及牙齦健康</a:t>
            </a:r>
            <a:endParaRPr lang="en-US" altLang="zh-TW" sz="1200" b="1" dirty="0" smtClean="0">
              <a:latin typeface="微軟正黑體" panose="020B0604030504040204" pitchFamily="34" charset="-120"/>
            </a:endParaRPr>
          </a:p>
          <a:p>
            <a:endParaRPr lang="zh-TW" altLang="zh-TW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腸道是人體最大的免疫器官，有七成以上的免疫細胞集中在腸道。好菌可幫助維持健康的腸道。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>
                <a:hlinkClick r:id="rId3"/>
              </a:rPr>
              <a:t>http://www.healthbeyondhype.com/do-you-need-to-be-taking-probiotics-ezp-132.html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D9F6-9E68-4709-B36B-D74F9EAB3FF1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38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altLang="zh-TW" b="1" dirty="0" smtClean="0"/>
              <a:t>Bio-Tract ®</a:t>
            </a:r>
          </a:p>
          <a:p>
            <a:pPr marL="0" indent="0">
              <a:buFont typeface="Arial" pitchFamily="34" charset="0"/>
              <a:buNone/>
            </a:pPr>
            <a:r>
              <a:rPr lang="zh-TW" altLang="en-US" dirty="0" smtClean="0"/>
              <a:t>保護益生菌於能順利通過胃酸環境，順利到達腸道，還能針對個別益生菌與其他活性成分控制最佳的釋放時間</a:t>
            </a:r>
            <a:endParaRPr lang="en-US" altLang="zh-TW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D9F6-9E68-4709-B36B-D74F9EAB3FF1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38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腸道是人體最大的免疫器官，有七成以上的免疫細胞集中在腸道。好菌可幫助維持健康的腸道。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腸道細菌有</a:t>
            </a:r>
            <a:r>
              <a:rPr lang="en-US" altLang="zh-TW" u="sng" dirty="0" smtClean="0"/>
              <a:t>99%</a:t>
            </a:r>
            <a:r>
              <a:rPr lang="zh-TW" altLang="en-US" u="sng" dirty="0" smtClean="0"/>
              <a:t>在大腸</a:t>
            </a:r>
            <a:r>
              <a:rPr lang="zh-TW" altLang="en-US" dirty="0" smtClean="0"/>
              <a:t>，迴腸次之，空腸，</a:t>
            </a:r>
            <a:r>
              <a:rPr lang="zh-TW" altLang="en-US" u="sng" dirty="0" smtClean="0"/>
              <a:t>胃及十二指腸</a:t>
            </a:r>
            <a:r>
              <a:rPr lang="zh-TW" altLang="en-US" dirty="0" smtClean="0"/>
              <a:t>最少。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腸菌對人有好有壞，</a:t>
            </a:r>
            <a:r>
              <a:rPr lang="zh-TW" altLang="en-US" b="1" u="sng" dirty="0" smtClean="0">
                <a:solidFill>
                  <a:schemeClr val="tx1"/>
                </a:solidFill>
              </a:rPr>
              <a:t>好菌佔</a:t>
            </a:r>
            <a:r>
              <a:rPr lang="en-US" altLang="zh-TW" b="1" u="sng" dirty="0" smtClean="0">
                <a:solidFill>
                  <a:schemeClr val="tx1"/>
                </a:solidFill>
              </a:rPr>
              <a:t>10 ∼ 20%</a:t>
            </a:r>
            <a:r>
              <a:rPr lang="zh-TW" altLang="en-US" dirty="0" smtClean="0"/>
              <a:t>，其</a:t>
            </a:r>
            <a:r>
              <a:rPr lang="zh-TW" altLang="en-US" b="1" u="sng" dirty="0" smtClean="0"/>
              <a:t>發酵作用</a:t>
            </a:r>
            <a:r>
              <a:rPr lang="zh-TW" altLang="en-US" dirty="0" smtClean="0"/>
              <a:t>能將</a:t>
            </a:r>
            <a:r>
              <a:rPr lang="zh-TW" altLang="en-US" u="sng" dirty="0" smtClean="0"/>
              <a:t>醣類、寡糖及纖維質</a:t>
            </a:r>
            <a:r>
              <a:rPr lang="zh-TW" altLang="en-US" dirty="0" smtClean="0"/>
              <a:t>代謝分解為</a:t>
            </a:r>
            <a:r>
              <a:rPr lang="zh-TW" altLang="en-US" u="sng" dirty="0" smtClean="0"/>
              <a:t>乳酸、醋酸、二氧化碳及氫氣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而</a:t>
            </a:r>
            <a:r>
              <a:rPr lang="zh-TW" altLang="en-US" b="1" u="sng" dirty="0" smtClean="0"/>
              <a:t>壞菌佔</a:t>
            </a:r>
            <a:r>
              <a:rPr lang="en-US" altLang="zh-TW" b="1" u="sng" dirty="0" smtClean="0"/>
              <a:t>20%</a:t>
            </a:r>
            <a:r>
              <a:rPr lang="zh-TW" altLang="en-US" dirty="0" smtClean="0"/>
              <a:t>，有</a:t>
            </a:r>
            <a:r>
              <a:rPr lang="zh-TW" altLang="en-US" b="1" u="sng" dirty="0" smtClean="0"/>
              <a:t>腐敗作用</a:t>
            </a:r>
            <a:r>
              <a:rPr lang="zh-TW" altLang="en-US" dirty="0" smtClean="0"/>
              <a:t>，會將</a:t>
            </a:r>
            <a:r>
              <a:rPr lang="zh-TW" altLang="en-US" u="sng" dirty="0" smtClean="0"/>
              <a:t>蛋白質、脂肪代謝</a:t>
            </a:r>
            <a:r>
              <a:rPr lang="zh-TW" altLang="en-US" dirty="0" smtClean="0"/>
              <a:t>產生</a:t>
            </a:r>
            <a:r>
              <a:rPr lang="zh-TW" altLang="en-US" u="sng" dirty="0" smtClean="0"/>
              <a:t>氨、硫化氫、酚</a:t>
            </a:r>
            <a:r>
              <a:rPr lang="zh-TW" altLang="en-US" dirty="0" smtClean="0"/>
              <a:t>、亞胺、口引口朵，產生臭味、毒素，使人</a:t>
            </a:r>
            <a:r>
              <a:rPr lang="zh-TW" altLang="en-US" u="sng" dirty="0" smtClean="0"/>
              <a:t>腹瀉、便秘、老化、生病、致癌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1" u="sng" dirty="0" smtClean="0"/>
              <a:t>中性菌佔</a:t>
            </a:r>
            <a:r>
              <a:rPr lang="en-US" altLang="zh-TW" b="1" u="sng" dirty="0" smtClean="0"/>
              <a:t>60 ∼ 70%</a:t>
            </a:r>
            <a:r>
              <a:rPr lang="zh-TW" altLang="en-US" dirty="0" smtClean="0"/>
              <a:t>，</a:t>
            </a:r>
            <a:r>
              <a:rPr lang="en-US" altLang="zh-TW" dirty="0" smtClean="0"/>
              <a:t>(</a:t>
            </a:r>
            <a:r>
              <a:rPr lang="zh-TW" altLang="en-US" dirty="0" smtClean="0"/>
              <a:t>伺機性微生物 </a:t>
            </a:r>
            <a:r>
              <a:rPr lang="en-US" altLang="zh-TW" dirty="0" smtClean="0"/>
              <a:t>(</a:t>
            </a:r>
            <a:r>
              <a:rPr lang="zh-TW" altLang="en-US" dirty="0" smtClean="0"/>
              <a:t>騎牆菌</a:t>
            </a:r>
            <a:r>
              <a:rPr lang="en-US" altLang="zh-TW" dirty="0" smtClean="0"/>
              <a:t>))</a:t>
            </a:r>
            <a:r>
              <a:rPr lang="zh-TW" altLang="en-US" u="sng" dirty="0" smtClean="0"/>
              <a:t>平時不好不壞，免疫力低或生病時則變</a:t>
            </a:r>
            <a:r>
              <a:rPr lang="zh-TW" altLang="en-US" dirty="0" smtClean="0"/>
              <a:t>壞，屬騎牆派性質，牆頭草一般，可以變成好菌，也可以變成壞菌，端視何者佔上風而靠攏，故有伺機菌之稱。</a:t>
            </a:r>
            <a:endParaRPr lang="en-US" altLang="zh-TW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D9F6-9E68-4709-B36B-D74F9EAB3FF1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388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altLang="zh-TW" b="1" dirty="0" smtClean="0"/>
              <a:t>Bio-Tract ®</a:t>
            </a:r>
          </a:p>
          <a:p>
            <a:pPr marL="0" indent="0">
              <a:buFont typeface="Arial" pitchFamily="34" charset="0"/>
              <a:buNone/>
            </a:pPr>
            <a:r>
              <a:rPr lang="zh-TW" altLang="en-US" dirty="0" smtClean="0"/>
              <a:t>保護益生菌於能順利通過胃酸環境，順利到達腸道，還能針對個別益生菌與其他活性成分控制最佳的釋放時間</a:t>
            </a:r>
            <a:endParaRPr lang="en-US" altLang="zh-TW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D9F6-9E68-4709-B36B-D74F9EAB3FF1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388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94C600"/>
              </a:buClr>
              <a:buSzPct val="70000"/>
              <a:buFont typeface="Wingdings" pitchFamily="2" charset="2"/>
              <a:buChar char=""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研究發現，兒童使用益生菌可獲得以下益處： 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80000"/>
              <a:buFont typeface="Wingdings 2" pitchFamily="18" charset="2"/>
              <a:buChar char=""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Arial" charset="0"/>
              </a:rPr>
              <a:t>減少腸道發炎或感染性腹瀉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80000"/>
              <a:buFont typeface="Wingdings 2" pitchFamily="18" charset="2"/>
              <a:buChar char=""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Arial" charset="0"/>
              </a:rPr>
              <a:t>預防抗生素使用所導致的腹瀉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80000"/>
              <a:buFont typeface="Wingdings 2" pitchFamily="18" charset="2"/>
              <a:buChar char=""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Arial" charset="0"/>
              </a:rPr>
              <a:t>預防泌尿生殖道感染，如酵母菌感染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en-US" altLang="zh-TW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Arial" charset="0"/>
              </a:rPr>
              <a:t>(</a:t>
            </a:r>
            <a:r>
              <a:rPr kumimoji="0" lang="en-US" altLang="zh-TW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hlinkClick r:id="" tooltip="Pediatrics."/>
              </a:rPr>
              <a:t>Pediatrics.</a:t>
            </a:r>
            <a:r>
              <a:rPr kumimoji="0" lang="en-US" altLang="zh-TW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2010 Dec;126(6):1217-31. </a:t>
            </a:r>
            <a:r>
              <a:rPr kumimoji="0" lang="en-US" altLang="zh-TW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doi</a:t>
            </a:r>
            <a:r>
              <a:rPr kumimoji="0" lang="en-US" altLang="zh-TW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 10.1542/peds.2010-2548. </a:t>
            </a:r>
            <a:r>
              <a:rPr kumimoji="0" lang="en-US" altLang="zh-TW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Epub</a:t>
            </a:r>
            <a:r>
              <a:rPr kumimoji="0" lang="en-US" altLang="zh-TW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2010 Nov 29 )</a:t>
            </a:r>
          </a:p>
          <a:p>
            <a:pPr marL="709613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正在進行中的研究也顯示，使用益生菌有助於治療及減輕： </a:t>
            </a:r>
          </a:p>
          <a:p>
            <a:pPr marL="366713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80000"/>
              <a:buFont typeface="Wingdings 2" pitchFamily="18" charset="2"/>
              <a:buChar char=""/>
              <a:tabLst/>
              <a:defRPr/>
            </a:pPr>
            <a:r>
              <a:rPr kumimoji="0" lang="zh-TW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耳和呼吸道感染 </a:t>
            </a:r>
          </a:p>
          <a:p>
            <a:pPr marL="366713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80000"/>
              <a:buFont typeface="Wingdings 2" pitchFamily="18" charset="2"/>
              <a:buChar char=""/>
              <a:tabLst/>
              <a:defRPr/>
            </a:pPr>
            <a:r>
              <a:rPr kumimoji="0" lang="zh-TW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濕疹 </a:t>
            </a:r>
          </a:p>
          <a:p>
            <a:pPr marL="366713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80000"/>
              <a:buFont typeface="Wingdings 2" pitchFamily="18" charset="2"/>
              <a:buChar char=""/>
              <a:tabLst/>
              <a:defRPr/>
            </a:pPr>
            <a:r>
              <a:rPr kumimoji="0" lang="zh-TW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過敏性皮膚炎 </a:t>
            </a:r>
          </a:p>
          <a:p>
            <a:pPr marL="366713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80000"/>
              <a:buFont typeface="Wingdings 2" pitchFamily="18" charset="2"/>
              <a:buChar char=""/>
              <a:tabLst/>
              <a:defRPr/>
            </a:pPr>
            <a:r>
              <a:rPr kumimoji="0" lang="zh-TW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氣喘 </a:t>
            </a:r>
          </a:p>
          <a:p>
            <a:pPr marL="366713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80000"/>
              <a:buFont typeface="Wingdings 2" pitchFamily="18" charset="2"/>
              <a:buChar char=""/>
              <a:tabLst/>
              <a:defRPr/>
            </a:pPr>
            <a:r>
              <a:rPr kumimoji="0" lang="zh-TW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腸絞痛 </a:t>
            </a:r>
          </a:p>
          <a:p>
            <a:pPr marL="366713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80000"/>
              <a:buFont typeface="Wingdings 2" pitchFamily="18" charset="2"/>
              <a:buChar char=""/>
              <a:tabLst/>
              <a:defRPr/>
            </a:pPr>
            <a:r>
              <a:rPr kumimoji="0" lang="zh-TW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乳糖不耐症 </a:t>
            </a:r>
          </a:p>
          <a:p>
            <a:pPr marL="366713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80000"/>
              <a:buFont typeface="Wingdings 2" pitchFamily="18" charset="2"/>
              <a:buChar char=""/>
              <a:tabLst/>
              <a:defRPr/>
            </a:pPr>
            <a:r>
              <a:rPr kumimoji="0" lang="zh-TW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齲齒 </a:t>
            </a:r>
          </a:p>
          <a:p>
            <a:pPr marL="366713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80000"/>
              <a:buFont typeface="Wingdings 2" pitchFamily="18" charset="2"/>
              <a:buChar char=""/>
              <a:tabLst/>
              <a:defRPr/>
            </a:pPr>
            <a:r>
              <a:rPr kumimoji="0" lang="zh-TW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泌尿系統感染 </a:t>
            </a:r>
          </a:p>
          <a:p>
            <a:pPr marL="366713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80000"/>
              <a:buFont typeface="Wingdings 2" pitchFamily="18" charset="2"/>
              <a:buChar char=""/>
              <a:tabLst/>
              <a:defRPr/>
            </a:pPr>
            <a:r>
              <a:rPr kumimoji="0" lang="zh-TW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未來因代謝因素所導致的肥胖</a:t>
            </a:r>
          </a:p>
          <a:p>
            <a:pPr marL="0" indent="0">
              <a:buFont typeface="Arial" pitchFamily="34" charset="0"/>
              <a:buNone/>
            </a:pPr>
            <a:endParaRPr lang="zh-TW" alt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D9F6-9E68-4709-B36B-D74F9EAB3FF1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388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D9F6-9E68-4709-B36B-D74F9EAB3FF1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388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D9F6-9E68-4709-B36B-D74F9EAB3FF1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388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益生菌是維護腸道內菌叢生態平衡的重要元素，</a:t>
            </a:r>
            <a:endParaRPr lang="en-US" altLang="zh-TW" dirty="0" smtClean="0"/>
          </a:p>
          <a:p>
            <a:r>
              <a:rPr lang="zh-TW" altLang="en-US" dirty="0" smtClean="0"/>
              <a:t>適度補充這些益生菌，可以增加腸內「好菌」，抑制「壞菌」在腸道內過度孳生，破壞腸內生態平衡；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1.</a:t>
            </a:r>
            <a:r>
              <a:rPr lang="zh-TW" altLang="en-US" b="1" dirty="0" smtClean="0"/>
              <a:t>空腹吃</a:t>
            </a:r>
            <a:r>
              <a:rPr lang="en-US" altLang="zh-TW" b="1" dirty="0" smtClean="0"/>
              <a:t>:</a:t>
            </a:r>
            <a:r>
              <a:rPr lang="zh-TW" altLang="en-US" dirty="0" smtClean="0"/>
              <a:t>服用時間   空腹是食用益生菌的最佳時刻，因此益生菌的時候最好能保持空腹狀態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b="1" dirty="0" smtClean="0"/>
              <a:t>每天吃</a:t>
            </a:r>
            <a:r>
              <a:rPr lang="en-US" altLang="zh-TW" b="1" dirty="0" smtClean="0"/>
              <a:t>:</a:t>
            </a:r>
            <a:r>
              <a:rPr lang="zh-TW" altLang="en-US" dirty="0" smtClean="0"/>
              <a:t>每天都要食用 因為</a:t>
            </a:r>
            <a:r>
              <a:rPr lang="zh-TW" altLang="en-US" u="sng" dirty="0" smtClean="0"/>
              <a:t>益生菌通常只會在腸道存活</a:t>
            </a:r>
            <a:r>
              <a:rPr lang="en-US" altLang="zh-TW" u="sng" dirty="0" smtClean="0"/>
              <a:t>3</a:t>
            </a:r>
            <a:r>
              <a:rPr lang="zh-TW" altLang="en-US" u="sng" dirty="0" smtClean="0"/>
              <a:t>到</a:t>
            </a:r>
            <a:r>
              <a:rPr lang="en-US" altLang="zh-TW" u="sng" dirty="0" smtClean="0"/>
              <a:t>5</a:t>
            </a:r>
            <a:r>
              <a:rPr lang="zh-TW" altLang="en-US" u="sng" dirty="0" smtClean="0"/>
              <a:t>天</a:t>
            </a:r>
            <a:r>
              <a:rPr lang="zh-TW" altLang="en-US" dirty="0" smtClean="0"/>
              <a:t>，</a:t>
            </a:r>
            <a:r>
              <a:rPr lang="zh-TW" altLang="en-US" u="sng" dirty="0" smtClean="0"/>
              <a:t>作用完後即排出體內</a:t>
            </a:r>
            <a:r>
              <a:rPr lang="zh-TW" altLang="en-US" dirty="0" smtClean="0"/>
              <a:t>，所以應該每天補充。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b="1" dirty="0" smtClean="0"/>
              <a:t>要足量</a:t>
            </a:r>
            <a:r>
              <a:rPr lang="en-US" altLang="zh-TW" b="1" dirty="0" smtClean="0"/>
              <a:t>:</a:t>
            </a:r>
            <a:r>
              <a:rPr lang="zh-TW" altLang="en-US" dirty="0" smtClean="0"/>
              <a:t>每天要吃足量   </a:t>
            </a:r>
            <a:r>
              <a:rPr lang="zh-TW" altLang="en-US" u="sng" dirty="0" smtClean="0"/>
              <a:t>日服</a:t>
            </a:r>
            <a:r>
              <a:rPr lang="en-US" altLang="zh-TW" u="sng" dirty="0" smtClean="0"/>
              <a:t>100</a:t>
            </a:r>
            <a:r>
              <a:rPr lang="zh-TW" altLang="en-US" u="sng" dirty="0" smtClean="0"/>
              <a:t>億，不超過</a:t>
            </a:r>
            <a:r>
              <a:rPr lang="en-US" altLang="zh-TW" u="sng" dirty="0" smtClean="0"/>
              <a:t>1</a:t>
            </a:r>
            <a:r>
              <a:rPr lang="zh-TW" altLang="en-US" u="sng" dirty="0" smtClean="0"/>
              <a:t>兆</a:t>
            </a:r>
            <a:r>
              <a:rPr lang="en-US" altLang="zh-TW" dirty="0" smtClean="0"/>
              <a:t>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b="1" dirty="0" smtClean="0"/>
          </a:p>
          <a:p>
            <a:r>
              <a:rPr lang="en-US" altLang="zh-TW" b="1" dirty="0" smtClean="0">
                <a:solidFill>
                  <a:srgbClr val="FF0000"/>
                </a:solidFill>
              </a:rPr>
              <a:t>《</a:t>
            </a:r>
            <a:r>
              <a:rPr lang="zh-TW" altLang="en-US" b="1" dirty="0" smtClean="0">
                <a:solidFill>
                  <a:srgbClr val="FF0000"/>
                </a:solidFill>
              </a:rPr>
              <a:t>胃腸若好，人就不老</a:t>
            </a:r>
            <a:r>
              <a:rPr lang="en-US" altLang="zh-TW" b="1" dirty="0" smtClean="0">
                <a:solidFill>
                  <a:srgbClr val="FF0000"/>
                </a:solidFill>
              </a:rPr>
              <a:t>》</a:t>
            </a:r>
            <a:r>
              <a:rPr lang="zh-TW" altLang="en-US" b="1" u="sng" dirty="0" smtClean="0">
                <a:solidFill>
                  <a:srgbClr val="FF0000"/>
                </a:solidFill>
              </a:rPr>
              <a:t>淨化腸道</a:t>
            </a:r>
            <a:r>
              <a:rPr lang="en-US" altLang="zh-TW" b="1" u="sng" dirty="0" smtClean="0">
                <a:solidFill>
                  <a:srgbClr val="FF0000"/>
                </a:solidFill>
              </a:rPr>
              <a:t>~</a:t>
            </a:r>
            <a:r>
              <a:rPr lang="zh-TW" altLang="en-US" b="1" u="sng" dirty="0" smtClean="0">
                <a:solidFill>
                  <a:srgbClr val="FF0000"/>
                </a:solidFill>
              </a:rPr>
              <a:t>不老</a:t>
            </a:r>
            <a:r>
              <a:rPr lang="en-US" altLang="zh-TW" b="1" u="sng" dirty="0" smtClean="0">
                <a:solidFill>
                  <a:srgbClr val="FF0000"/>
                </a:solidFill>
              </a:rPr>
              <a:t>~</a:t>
            </a:r>
            <a:r>
              <a:rPr lang="zh-TW" altLang="en-US" b="1" u="sng" dirty="0" smtClean="0">
                <a:solidFill>
                  <a:srgbClr val="FF0000"/>
                </a:solidFill>
              </a:rPr>
              <a:t>健康</a:t>
            </a:r>
            <a:r>
              <a:rPr lang="en-US" altLang="zh-TW" b="1" u="sng" dirty="0" smtClean="0">
                <a:solidFill>
                  <a:srgbClr val="FF0000"/>
                </a:solidFill>
              </a:rPr>
              <a:t>~</a:t>
            </a:r>
            <a:r>
              <a:rPr lang="zh-TW" altLang="en-US" b="1" u="sng" dirty="0" smtClean="0">
                <a:solidFill>
                  <a:srgbClr val="FF0000"/>
                </a:solidFill>
              </a:rPr>
              <a:t>又窈窕</a:t>
            </a:r>
            <a:endParaRPr lang="en-US" altLang="zh-TW" b="1" u="sng" dirty="0" smtClean="0">
              <a:solidFill>
                <a:srgbClr val="FF0000"/>
              </a:solidFill>
            </a:endParaRPr>
          </a:p>
          <a:p>
            <a:r>
              <a:rPr lang="zh-TW" altLang="en-US" b="1" u="sng" dirty="0" smtClean="0">
                <a:solidFill>
                  <a:srgbClr val="FF0000"/>
                </a:solidFill>
              </a:rPr>
              <a:t>腸命百歲</a:t>
            </a:r>
            <a:r>
              <a:rPr lang="en-US" altLang="zh-TW" b="1" u="sng" dirty="0" smtClean="0">
                <a:solidFill>
                  <a:srgbClr val="FF0000"/>
                </a:solidFill>
              </a:rPr>
              <a:t>~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D9F6-9E68-4709-B36B-D74F9EAB3FF1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38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錯</a:t>
            </a:r>
            <a:r>
              <a:rPr lang="en-US" altLang="zh-TW" dirty="0" smtClean="0"/>
              <a:t>~~</a:t>
            </a:r>
          </a:p>
          <a:p>
            <a:r>
              <a:rPr lang="zh-TW" altLang="en-US" dirty="0" smtClean="0"/>
              <a:t>人體有多處</a:t>
            </a:r>
            <a:r>
              <a:rPr lang="zh-TW" altLang="en-US" u="sng" dirty="0" smtClean="0"/>
              <a:t>黏膜上皮器官</a:t>
            </a:r>
            <a:r>
              <a:rPr lang="zh-TW" altLang="en-US" dirty="0" smtClean="0"/>
              <a:t>並非是無菌狀態，從皮膚、眼睛、呼吸道、口腔、腸道、到泌尿道等都有所謂</a:t>
            </a:r>
            <a:r>
              <a:rPr lang="zh-TW" altLang="en-US" u="sng" dirty="0" smtClean="0"/>
              <a:t>共生菌</a:t>
            </a:r>
            <a:r>
              <a:rPr lang="zh-TW" altLang="en-US" dirty="0" smtClean="0"/>
              <a:t>的存在。</a:t>
            </a:r>
            <a:endParaRPr lang="en-US" altLang="zh-TW" dirty="0" smtClean="0"/>
          </a:p>
          <a:p>
            <a:r>
              <a:rPr lang="zh-TW" altLang="en-US" u="sng" dirty="0" smtClean="0"/>
              <a:t>共生菌</a:t>
            </a:r>
            <a:r>
              <a:rPr lang="en-US" altLang="zh-TW" u="sng" dirty="0" smtClean="0"/>
              <a:t>(commensals</a:t>
            </a:r>
            <a:r>
              <a:rPr lang="en-US" altLang="zh-TW" dirty="0" smtClean="0"/>
              <a:t>)</a:t>
            </a:r>
            <a:r>
              <a:rPr lang="zh-TW" altLang="en-US" dirty="0" smtClean="0"/>
              <a:t>指的就是存在上述器官中與人類細胞 </a:t>
            </a:r>
            <a:r>
              <a:rPr lang="zh-TW" altLang="en-US" b="1" u="sng" dirty="0" smtClean="0"/>
              <a:t>和平共存 </a:t>
            </a:r>
            <a:r>
              <a:rPr lang="zh-TW" altLang="en-US" dirty="0" smtClean="0"/>
              <a:t>的</a:t>
            </a:r>
            <a:r>
              <a:rPr lang="zh-TW" altLang="en-US" b="1" u="sng" dirty="0" smtClean="0"/>
              <a:t>正常細菌叢。</a:t>
            </a:r>
            <a:endParaRPr lang="en-US" altLang="zh-TW" b="1" u="sng" dirty="0" smtClean="0"/>
          </a:p>
          <a:p>
            <a:r>
              <a:rPr lang="zh-TW" altLang="en-US" dirty="0" smtClean="0"/>
              <a:t>正常細菌叢 </a:t>
            </a:r>
            <a:r>
              <a:rPr lang="en-US" altLang="zh-TW" dirty="0" smtClean="0"/>
              <a:t>(</a:t>
            </a:r>
            <a:r>
              <a:rPr lang="zh-TW" altLang="en-US" dirty="0" smtClean="0"/>
              <a:t>包括</a:t>
            </a:r>
            <a:r>
              <a:rPr lang="zh-TW" altLang="en-US" u="sng" dirty="0" smtClean="0"/>
              <a:t>好菌</a:t>
            </a:r>
            <a:r>
              <a:rPr lang="en-US" altLang="zh-TW" u="sng" dirty="0" smtClean="0"/>
              <a:t>/</a:t>
            </a:r>
            <a:r>
              <a:rPr lang="zh-TW" altLang="en-US" u="sng" dirty="0" smtClean="0"/>
              <a:t>壞菌</a:t>
            </a:r>
            <a:r>
              <a:rPr lang="en-US" altLang="zh-TW" u="sng" dirty="0" smtClean="0"/>
              <a:t>/</a:t>
            </a:r>
            <a:r>
              <a:rPr lang="zh-TW" altLang="en-US" u="sng" dirty="0" smtClean="0"/>
              <a:t>中間菌</a:t>
            </a:r>
            <a:r>
              <a:rPr lang="en-US" altLang="zh-TW" dirty="0" smtClean="0"/>
              <a:t>)</a:t>
            </a:r>
            <a:endParaRPr lang="zh-TW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D9F6-9E68-4709-B36B-D74F9EAB3FF1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38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錯</a:t>
            </a:r>
            <a:r>
              <a:rPr lang="en-US" altLang="zh-TW" dirty="0" smtClean="0"/>
              <a:t>~~</a:t>
            </a:r>
          </a:p>
          <a:p>
            <a:r>
              <a:rPr lang="zh-TW" altLang="en-US" dirty="0" smtClean="0"/>
              <a:t>人體有多處</a:t>
            </a:r>
            <a:r>
              <a:rPr lang="zh-TW" altLang="en-US" u="sng" dirty="0" smtClean="0"/>
              <a:t>黏膜上皮器官</a:t>
            </a:r>
            <a:r>
              <a:rPr lang="zh-TW" altLang="en-US" dirty="0" smtClean="0"/>
              <a:t>並非是無菌狀態，從皮膚、眼睛、呼吸道、口腔、腸道、到泌尿道等都有所謂</a:t>
            </a:r>
            <a:r>
              <a:rPr lang="zh-TW" altLang="en-US" u="sng" dirty="0" smtClean="0"/>
              <a:t>共生菌</a:t>
            </a:r>
            <a:r>
              <a:rPr lang="zh-TW" altLang="en-US" dirty="0" smtClean="0"/>
              <a:t>的存在。</a:t>
            </a:r>
            <a:endParaRPr lang="en-US" altLang="zh-TW" dirty="0" smtClean="0"/>
          </a:p>
          <a:p>
            <a:r>
              <a:rPr lang="zh-TW" altLang="en-US" u="sng" dirty="0" smtClean="0"/>
              <a:t>共生菌</a:t>
            </a:r>
            <a:r>
              <a:rPr lang="en-US" altLang="zh-TW" u="sng" dirty="0" smtClean="0"/>
              <a:t>(commensals</a:t>
            </a:r>
            <a:r>
              <a:rPr lang="en-US" altLang="zh-TW" dirty="0" smtClean="0"/>
              <a:t>)</a:t>
            </a:r>
            <a:r>
              <a:rPr lang="zh-TW" altLang="en-US" dirty="0" smtClean="0"/>
              <a:t>指的就是存在上述器官中與人類細胞 </a:t>
            </a:r>
            <a:r>
              <a:rPr lang="zh-TW" altLang="en-US" b="1" u="sng" dirty="0" smtClean="0"/>
              <a:t>和平共存 </a:t>
            </a:r>
            <a:r>
              <a:rPr lang="zh-TW" altLang="en-US" dirty="0" smtClean="0"/>
              <a:t>的</a:t>
            </a:r>
            <a:r>
              <a:rPr lang="zh-TW" altLang="en-US" b="1" u="sng" dirty="0" smtClean="0"/>
              <a:t>正常細菌叢。</a:t>
            </a:r>
            <a:endParaRPr lang="en-US" altLang="zh-TW" b="1" u="sng" dirty="0" smtClean="0"/>
          </a:p>
          <a:p>
            <a:r>
              <a:rPr lang="zh-TW" altLang="en-US" dirty="0" smtClean="0"/>
              <a:t>正常細菌叢 </a:t>
            </a:r>
            <a:r>
              <a:rPr lang="en-US" altLang="zh-TW" dirty="0" smtClean="0"/>
              <a:t>(</a:t>
            </a:r>
            <a:r>
              <a:rPr lang="zh-TW" altLang="en-US" dirty="0" smtClean="0"/>
              <a:t>包括</a:t>
            </a:r>
            <a:r>
              <a:rPr lang="zh-TW" altLang="en-US" u="sng" dirty="0" smtClean="0"/>
              <a:t>好菌</a:t>
            </a:r>
            <a:r>
              <a:rPr lang="en-US" altLang="zh-TW" u="sng" dirty="0" smtClean="0"/>
              <a:t>/</a:t>
            </a:r>
            <a:r>
              <a:rPr lang="zh-TW" altLang="en-US" u="sng" dirty="0" smtClean="0"/>
              <a:t>壞菌</a:t>
            </a:r>
            <a:r>
              <a:rPr lang="en-US" altLang="zh-TW" u="sng" dirty="0" smtClean="0"/>
              <a:t>/</a:t>
            </a:r>
            <a:r>
              <a:rPr lang="zh-TW" altLang="en-US" u="sng" dirty="0" smtClean="0"/>
              <a:t>中間菌</a:t>
            </a:r>
            <a:r>
              <a:rPr lang="en-US" altLang="zh-TW" dirty="0" smtClean="0"/>
              <a:t>)</a:t>
            </a:r>
            <a:endParaRPr lang="zh-TW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D9F6-9E68-4709-B36B-D74F9EAB3FF1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38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錯</a:t>
            </a:r>
            <a:r>
              <a:rPr lang="en-US" altLang="zh-TW" dirty="0" smtClean="0"/>
              <a:t>~~</a:t>
            </a:r>
          </a:p>
          <a:p>
            <a:r>
              <a:rPr lang="zh-TW" altLang="en-US" dirty="0" smtClean="0"/>
              <a:t>人體有多處</a:t>
            </a:r>
            <a:r>
              <a:rPr lang="zh-TW" altLang="en-US" u="sng" dirty="0" smtClean="0"/>
              <a:t>黏膜上皮器官</a:t>
            </a:r>
            <a:r>
              <a:rPr lang="zh-TW" altLang="en-US" dirty="0" smtClean="0"/>
              <a:t>並非是無菌狀態，從皮膚、眼睛、呼吸道、口腔、腸道、到泌尿道等都有所謂</a:t>
            </a:r>
            <a:r>
              <a:rPr lang="zh-TW" altLang="en-US" u="sng" dirty="0" smtClean="0"/>
              <a:t>共生菌</a:t>
            </a:r>
            <a:r>
              <a:rPr lang="zh-TW" altLang="en-US" dirty="0" smtClean="0"/>
              <a:t>的存在。</a:t>
            </a:r>
            <a:endParaRPr lang="en-US" altLang="zh-TW" dirty="0" smtClean="0"/>
          </a:p>
          <a:p>
            <a:r>
              <a:rPr lang="zh-TW" altLang="en-US" u="sng" dirty="0" smtClean="0"/>
              <a:t>共生菌</a:t>
            </a:r>
            <a:r>
              <a:rPr lang="en-US" altLang="zh-TW" u="sng" dirty="0" smtClean="0"/>
              <a:t>(commensals</a:t>
            </a:r>
            <a:r>
              <a:rPr lang="en-US" altLang="zh-TW" dirty="0" smtClean="0"/>
              <a:t>)</a:t>
            </a:r>
            <a:r>
              <a:rPr lang="zh-TW" altLang="en-US" dirty="0" smtClean="0"/>
              <a:t>指的就是存在上述器官中與人類細胞 </a:t>
            </a:r>
            <a:r>
              <a:rPr lang="zh-TW" altLang="en-US" b="1" u="sng" dirty="0" smtClean="0"/>
              <a:t>和平共存 </a:t>
            </a:r>
            <a:r>
              <a:rPr lang="zh-TW" altLang="en-US" dirty="0" smtClean="0"/>
              <a:t>的</a:t>
            </a:r>
            <a:r>
              <a:rPr lang="zh-TW" altLang="en-US" b="1" u="sng" dirty="0" smtClean="0"/>
              <a:t>正常細菌叢。</a:t>
            </a:r>
            <a:endParaRPr lang="en-US" altLang="zh-TW" b="1" u="sng" dirty="0" smtClean="0"/>
          </a:p>
          <a:p>
            <a:r>
              <a:rPr lang="zh-TW" altLang="en-US" dirty="0" smtClean="0"/>
              <a:t>正常細菌叢 </a:t>
            </a:r>
            <a:r>
              <a:rPr lang="en-US" altLang="zh-TW" dirty="0" smtClean="0"/>
              <a:t>(</a:t>
            </a:r>
            <a:r>
              <a:rPr lang="zh-TW" altLang="en-US" dirty="0" smtClean="0"/>
              <a:t>包括</a:t>
            </a:r>
            <a:r>
              <a:rPr lang="zh-TW" altLang="en-US" u="sng" dirty="0" smtClean="0"/>
              <a:t>好菌</a:t>
            </a:r>
            <a:r>
              <a:rPr lang="en-US" altLang="zh-TW" u="sng" dirty="0" smtClean="0"/>
              <a:t>/</a:t>
            </a:r>
            <a:r>
              <a:rPr lang="zh-TW" altLang="en-US" u="sng" dirty="0" smtClean="0"/>
              <a:t>壞菌</a:t>
            </a:r>
            <a:r>
              <a:rPr lang="en-US" altLang="zh-TW" u="sng" dirty="0" smtClean="0"/>
              <a:t>/</a:t>
            </a:r>
            <a:r>
              <a:rPr lang="zh-TW" altLang="en-US" u="sng" dirty="0" smtClean="0"/>
              <a:t>中間菌</a:t>
            </a:r>
            <a:r>
              <a:rPr lang="en-US" altLang="zh-TW" dirty="0" smtClean="0"/>
              <a:t>)</a:t>
            </a:r>
            <a:endParaRPr lang="zh-TW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D9F6-9E68-4709-B36B-D74F9EAB3FF1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38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錯</a:t>
            </a:r>
            <a:r>
              <a:rPr lang="en-US" altLang="zh-TW" dirty="0" smtClean="0"/>
              <a:t>~~</a:t>
            </a:r>
          </a:p>
          <a:p>
            <a:r>
              <a:rPr lang="zh-TW" altLang="en-US" dirty="0" smtClean="0"/>
              <a:t>人體有多處</a:t>
            </a:r>
            <a:r>
              <a:rPr lang="zh-TW" altLang="en-US" u="sng" dirty="0" smtClean="0"/>
              <a:t>黏膜上皮器官</a:t>
            </a:r>
            <a:r>
              <a:rPr lang="zh-TW" altLang="en-US" dirty="0" smtClean="0"/>
              <a:t>並非是無菌狀態，從皮膚、眼睛、呼吸道、口腔、腸道、到泌尿道等都有所謂</a:t>
            </a:r>
            <a:r>
              <a:rPr lang="zh-TW" altLang="en-US" u="sng" dirty="0" smtClean="0"/>
              <a:t>共生菌</a:t>
            </a:r>
            <a:r>
              <a:rPr lang="zh-TW" altLang="en-US" dirty="0" smtClean="0"/>
              <a:t>的存在。</a:t>
            </a:r>
            <a:endParaRPr lang="en-US" altLang="zh-TW" dirty="0" smtClean="0"/>
          </a:p>
          <a:p>
            <a:r>
              <a:rPr lang="zh-TW" altLang="en-US" u="sng" dirty="0" smtClean="0"/>
              <a:t>共生菌</a:t>
            </a:r>
            <a:r>
              <a:rPr lang="en-US" altLang="zh-TW" u="sng" dirty="0" smtClean="0"/>
              <a:t>(commensals</a:t>
            </a:r>
            <a:r>
              <a:rPr lang="en-US" altLang="zh-TW" dirty="0" smtClean="0"/>
              <a:t>)</a:t>
            </a:r>
            <a:r>
              <a:rPr lang="zh-TW" altLang="en-US" dirty="0" smtClean="0"/>
              <a:t>指的就是存在上述器官中與人類細胞 </a:t>
            </a:r>
            <a:r>
              <a:rPr lang="zh-TW" altLang="en-US" b="1" u="sng" dirty="0" smtClean="0"/>
              <a:t>和平共存 </a:t>
            </a:r>
            <a:r>
              <a:rPr lang="zh-TW" altLang="en-US" dirty="0" smtClean="0"/>
              <a:t>的</a:t>
            </a:r>
            <a:r>
              <a:rPr lang="zh-TW" altLang="en-US" b="1" u="sng" dirty="0" smtClean="0"/>
              <a:t>正常細菌叢。</a:t>
            </a:r>
            <a:endParaRPr lang="en-US" altLang="zh-TW" b="1" u="sng" dirty="0" smtClean="0"/>
          </a:p>
          <a:p>
            <a:r>
              <a:rPr lang="zh-TW" altLang="en-US" dirty="0" smtClean="0"/>
              <a:t>正常細菌叢 </a:t>
            </a:r>
            <a:r>
              <a:rPr lang="en-US" altLang="zh-TW" dirty="0" smtClean="0"/>
              <a:t>(</a:t>
            </a:r>
            <a:r>
              <a:rPr lang="zh-TW" altLang="en-US" dirty="0" smtClean="0"/>
              <a:t>包括</a:t>
            </a:r>
            <a:r>
              <a:rPr lang="zh-TW" altLang="en-US" u="sng" dirty="0" smtClean="0"/>
              <a:t>好菌</a:t>
            </a:r>
            <a:r>
              <a:rPr lang="en-US" altLang="zh-TW" u="sng" dirty="0" smtClean="0"/>
              <a:t>/</a:t>
            </a:r>
            <a:r>
              <a:rPr lang="zh-TW" altLang="en-US" u="sng" dirty="0" smtClean="0"/>
              <a:t>壞菌</a:t>
            </a:r>
            <a:r>
              <a:rPr lang="en-US" altLang="zh-TW" u="sng" dirty="0" smtClean="0"/>
              <a:t>/</a:t>
            </a:r>
            <a:r>
              <a:rPr lang="zh-TW" altLang="en-US" u="sng" dirty="0" smtClean="0"/>
              <a:t>中間菌</a:t>
            </a:r>
            <a:r>
              <a:rPr lang="en-US" altLang="zh-TW" dirty="0" smtClean="0"/>
              <a:t>)</a:t>
            </a:r>
            <a:endParaRPr lang="zh-TW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D9F6-9E68-4709-B36B-D74F9EAB3FF1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38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錯</a:t>
            </a:r>
            <a:r>
              <a:rPr lang="en-US" altLang="zh-TW" dirty="0" smtClean="0"/>
              <a:t>~~</a:t>
            </a:r>
          </a:p>
          <a:p>
            <a:r>
              <a:rPr lang="zh-TW" altLang="en-US" dirty="0" smtClean="0"/>
              <a:t>人體有多處</a:t>
            </a:r>
            <a:r>
              <a:rPr lang="zh-TW" altLang="en-US" u="sng" dirty="0" smtClean="0"/>
              <a:t>黏膜上皮器官</a:t>
            </a:r>
            <a:r>
              <a:rPr lang="zh-TW" altLang="en-US" dirty="0" smtClean="0"/>
              <a:t>並非是無菌狀態，從皮膚、眼睛、呼吸道、口腔、腸道、到泌尿道等都有所謂</a:t>
            </a:r>
            <a:r>
              <a:rPr lang="zh-TW" altLang="en-US" u="sng" dirty="0" smtClean="0"/>
              <a:t>共生菌</a:t>
            </a:r>
            <a:r>
              <a:rPr lang="zh-TW" altLang="en-US" dirty="0" smtClean="0"/>
              <a:t>的存在。</a:t>
            </a:r>
            <a:endParaRPr lang="en-US" altLang="zh-TW" dirty="0" smtClean="0"/>
          </a:p>
          <a:p>
            <a:r>
              <a:rPr lang="zh-TW" altLang="en-US" u="sng" dirty="0" smtClean="0"/>
              <a:t>共生菌</a:t>
            </a:r>
            <a:r>
              <a:rPr lang="en-US" altLang="zh-TW" u="sng" dirty="0" smtClean="0"/>
              <a:t>(commensals</a:t>
            </a:r>
            <a:r>
              <a:rPr lang="en-US" altLang="zh-TW" dirty="0" smtClean="0"/>
              <a:t>)</a:t>
            </a:r>
            <a:r>
              <a:rPr lang="zh-TW" altLang="en-US" dirty="0" smtClean="0"/>
              <a:t>指的就是存在上述器官中與人類細胞 </a:t>
            </a:r>
            <a:r>
              <a:rPr lang="zh-TW" altLang="en-US" b="1" u="sng" dirty="0" smtClean="0"/>
              <a:t>和平共存 </a:t>
            </a:r>
            <a:r>
              <a:rPr lang="zh-TW" altLang="en-US" dirty="0" smtClean="0"/>
              <a:t>的</a:t>
            </a:r>
            <a:r>
              <a:rPr lang="zh-TW" altLang="en-US" b="1" u="sng" dirty="0" smtClean="0"/>
              <a:t>正常細菌叢。</a:t>
            </a:r>
            <a:endParaRPr lang="en-US" altLang="zh-TW" b="1" u="sng" dirty="0" smtClean="0"/>
          </a:p>
          <a:p>
            <a:r>
              <a:rPr lang="zh-TW" altLang="en-US" dirty="0" smtClean="0"/>
              <a:t>正常細菌叢 </a:t>
            </a:r>
            <a:r>
              <a:rPr lang="en-US" altLang="zh-TW" dirty="0" smtClean="0"/>
              <a:t>(</a:t>
            </a:r>
            <a:r>
              <a:rPr lang="zh-TW" altLang="en-US" dirty="0" smtClean="0"/>
              <a:t>包括</a:t>
            </a:r>
            <a:r>
              <a:rPr lang="zh-TW" altLang="en-US" u="sng" dirty="0" smtClean="0"/>
              <a:t>好菌</a:t>
            </a:r>
            <a:r>
              <a:rPr lang="en-US" altLang="zh-TW" u="sng" dirty="0" smtClean="0"/>
              <a:t>/</a:t>
            </a:r>
            <a:r>
              <a:rPr lang="zh-TW" altLang="en-US" u="sng" dirty="0" smtClean="0"/>
              <a:t>壞菌</a:t>
            </a:r>
            <a:r>
              <a:rPr lang="en-US" altLang="zh-TW" u="sng" dirty="0" smtClean="0"/>
              <a:t>/</a:t>
            </a:r>
            <a:r>
              <a:rPr lang="zh-TW" altLang="en-US" u="sng" dirty="0" smtClean="0"/>
              <a:t>中間菌</a:t>
            </a:r>
            <a:r>
              <a:rPr lang="en-US" altLang="zh-TW" dirty="0" smtClean="0"/>
              <a:t>)</a:t>
            </a:r>
            <a:endParaRPr lang="zh-TW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D9F6-9E68-4709-B36B-D74F9EAB3FF1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38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錯</a:t>
            </a:r>
            <a:r>
              <a:rPr lang="en-US" altLang="zh-TW" dirty="0" smtClean="0"/>
              <a:t>~~</a:t>
            </a:r>
          </a:p>
          <a:p>
            <a:r>
              <a:rPr lang="zh-TW" altLang="en-US" dirty="0" smtClean="0"/>
              <a:t>人體有多處</a:t>
            </a:r>
            <a:r>
              <a:rPr lang="zh-TW" altLang="en-US" u="sng" dirty="0" smtClean="0"/>
              <a:t>黏膜上皮器官</a:t>
            </a:r>
            <a:r>
              <a:rPr lang="zh-TW" altLang="en-US" dirty="0" smtClean="0"/>
              <a:t>並非是無菌狀態，從皮膚、眼睛、呼吸道、口腔、腸道、到泌尿道等都有所謂</a:t>
            </a:r>
            <a:r>
              <a:rPr lang="zh-TW" altLang="en-US" u="sng" dirty="0" smtClean="0"/>
              <a:t>共生菌</a:t>
            </a:r>
            <a:r>
              <a:rPr lang="zh-TW" altLang="en-US" dirty="0" smtClean="0"/>
              <a:t>的存在。</a:t>
            </a:r>
            <a:endParaRPr lang="en-US" altLang="zh-TW" dirty="0" smtClean="0"/>
          </a:p>
          <a:p>
            <a:r>
              <a:rPr lang="zh-TW" altLang="en-US" u="sng" dirty="0" smtClean="0"/>
              <a:t>共生菌</a:t>
            </a:r>
            <a:r>
              <a:rPr lang="en-US" altLang="zh-TW" u="sng" dirty="0" smtClean="0"/>
              <a:t>(commensals</a:t>
            </a:r>
            <a:r>
              <a:rPr lang="en-US" altLang="zh-TW" dirty="0" smtClean="0"/>
              <a:t>)</a:t>
            </a:r>
            <a:r>
              <a:rPr lang="zh-TW" altLang="en-US" dirty="0" smtClean="0"/>
              <a:t>指的就是存在上述器官中與人類細胞 </a:t>
            </a:r>
            <a:r>
              <a:rPr lang="zh-TW" altLang="en-US" b="1" u="sng" dirty="0" smtClean="0"/>
              <a:t>和平共存 </a:t>
            </a:r>
            <a:r>
              <a:rPr lang="zh-TW" altLang="en-US" dirty="0" smtClean="0"/>
              <a:t>的</a:t>
            </a:r>
            <a:r>
              <a:rPr lang="zh-TW" altLang="en-US" b="1" u="sng" dirty="0" smtClean="0"/>
              <a:t>正常細菌叢。</a:t>
            </a:r>
            <a:endParaRPr lang="en-US" altLang="zh-TW" b="1" u="sng" dirty="0" smtClean="0"/>
          </a:p>
          <a:p>
            <a:r>
              <a:rPr lang="zh-TW" altLang="en-US" dirty="0" smtClean="0"/>
              <a:t>正常細菌叢 </a:t>
            </a:r>
            <a:r>
              <a:rPr lang="en-US" altLang="zh-TW" dirty="0" smtClean="0"/>
              <a:t>(</a:t>
            </a:r>
            <a:r>
              <a:rPr lang="zh-TW" altLang="en-US" dirty="0" smtClean="0"/>
              <a:t>包括</a:t>
            </a:r>
            <a:r>
              <a:rPr lang="zh-TW" altLang="en-US" u="sng" dirty="0" smtClean="0"/>
              <a:t>好菌</a:t>
            </a:r>
            <a:r>
              <a:rPr lang="en-US" altLang="zh-TW" u="sng" dirty="0" smtClean="0"/>
              <a:t>/</a:t>
            </a:r>
            <a:r>
              <a:rPr lang="zh-TW" altLang="en-US" u="sng" dirty="0" smtClean="0"/>
              <a:t>壞菌</a:t>
            </a:r>
            <a:r>
              <a:rPr lang="en-US" altLang="zh-TW" u="sng" dirty="0" smtClean="0"/>
              <a:t>/</a:t>
            </a:r>
            <a:r>
              <a:rPr lang="zh-TW" altLang="en-US" u="sng" dirty="0" smtClean="0"/>
              <a:t>中間菌</a:t>
            </a:r>
            <a:r>
              <a:rPr lang="en-US" altLang="zh-TW" dirty="0" smtClean="0"/>
              <a:t>)</a:t>
            </a:r>
            <a:endParaRPr lang="zh-TW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D9F6-9E68-4709-B36B-D74F9EAB3FF1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38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「腸胃好，不會老！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BA800-F49D-4215-A9AB-76C5D10FA4E6}" type="slidenum">
              <a:rPr lang="zh-TW" altLang="en-US" smtClean="0">
                <a:solidFill>
                  <a:prstClr val="black"/>
                </a:solidFill>
              </a:rPr>
              <a:pPr/>
              <a:t>8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032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腸道是人體最大的免疫器官，有七成以上的免疫細胞集中在腸道。好菌可幫助維持健康的腸道。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腸道細菌有</a:t>
            </a:r>
            <a:r>
              <a:rPr lang="en-US" altLang="zh-TW" u="sng" dirty="0" smtClean="0"/>
              <a:t>99%</a:t>
            </a:r>
            <a:r>
              <a:rPr lang="zh-TW" altLang="en-US" u="sng" dirty="0" smtClean="0"/>
              <a:t>在大腸</a:t>
            </a:r>
            <a:r>
              <a:rPr lang="zh-TW" altLang="en-US" dirty="0" smtClean="0"/>
              <a:t>，迴腸次之，空腸，</a:t>
            </a:r>
            <a:r>
              <a:rPr lang="zh-TW" altLang="en-US" u="sng" dirty="0" smtClean="0"/>
              <a:t>胃及十二指腸</a:t>
            </a:r>
            <a:r>
              <a:rPr lang="zh-TW" altLang="en-US" dirty="0" smtClean="0"/>
              <a:t>最少。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腸菌對人有好有壞，</a:t>
            </a:r>
            <a:r>
              <a:rPr lang="zh-TW" altLang="en-US" b="1" u="sng" dirty="0" smtClean="0">
                <a:solidFill>
                  <a:schemeClr val="tx1"/>
                </a:solidFill>
              </a:rPr>
              <a:t>好菌佔</a:t>
            </a:r>
            <a:r>
              <a:rPr lang="en-US" altLang="zh-TW" b="1" u="sng" dirty="0" smtClean="0">
                <a:solidFill>
                  <a:schemeClr val="tx1"/>
                </a:solidFill>
              </a:rPr>
              <a:t>10 ∼ 20%</a:t>
            </a:r>
            <a:r>
              <a:rPr lang="zh-TW" altLang="en-US" dirty="0" smtClean="0"/>
              <a:t>，其</a:t>
            </a:r>
            <a:r>
              <a:rPr lang="zh-TW" altLang="en-US" b="1" u="sng" dirty="0" smtClean="0"/>
              <a:t>發酵作用</a:t>
            </a:r>
            <a:r>
              <a:rPr lang="zh-TW" altLang="en-US" dirty="0" smtClean="0"/>
              <a:t>能將</a:t>
            </a:r>
            <a:r>
              <a:rPr lang="zh-TW" altLang="en-US" u="sng" dirty="0" smtClean="0"/>
              <a:t>醣類、寡糖及纖維質</a:t>
            </a:r>
            <a:r>
              <a:rPr lang="zh-TW" altLang="en-US" dirty="0" smtClean="0"/>
              <a:t>代謝分解為</a:t>
            </a:r>
            <a:r>
              <a:rPr lang="zh-TW" altLang="en-US" u="sng" dirty="0" smtClean="0"/>
              <a:t>乳酸、醋酸、二氧化碳及氫氣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而</a:t>
            </a:r>
            <a:r>
              <a:rPr lang="zh-TW" altLang="en-US" b="1" u="sng" dirty="0" smtClean="0"/>
              <a:t>壞菌佔</a:t>
            </a:r>
            <a:r>
              <a:rPr lang="en-US" altLang="zh-TW" b="1" u="sng" dirty="0" smtClean="0"/>
              <a:t>20%</a:t>
            </a:r>
            <a:r>
              <a:rPr lang="zh-TW" altLang="en-US" dirty="0" smtClean="0"/>
              <a:t>，有</a:t>
            </a:r>
            <a:r>
              <a:rPr lang="zh-TW" altLang="en-US" b="1" u="sng" dirty="0" smtClean="0"/>
              <a:t>腐敗作用</a:t>
            </a:r>
            <a:r>
              <a:rPr lang="zh-TW" altLang="en-US" dirty="0" smtClean="0"/>
              <a:t>，會將</a:t>
            </a:r>
            <a:r>
              <a:rPr lang="zh-TW" altLang="en-US" u="sng" dirty="0" smtClean="0"/>
              <a:t>蛋白質、脂肪代謝</a:t>
            </a:r>
            <a:r>
              <a:rPr lang="zh-TW" altLang="en-US" dirty="0" smtClean="0"/>
              <a:t>產生</a:t>
            </a:r>
            <a:r>
              <a:rPr lang="zh-TW" altLang="en-US" u="sng" dirty="0" smtClean="0"/>
              <a:t>氨、硫化氫、酚</a:t>
            </a:r>
            <a:r>
              <a:rPr lang="zh-TW" altLang="en-US" dirty="0" smtClean="0"/>
              <a:t>、亞胺、口引口朵，產生臭味、毒素，使人</a:t>
            </a:r>
            <a:r>
              <a:rPr lang="zh-TW" altLang="en-US" u="sng" dirty="0" smtClean="0"/>
              <a:t>腹瀉、便秘、老化、生病、致癌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1" u="sng" dirty="0" smtClean="0"/>
              <a:t>中性菌佔</a:t>
            </a:r>
            <a:r>
              <a:rPr lang="en-US" altLang="zh-TW" b="1" u="sng" dirty="0" smtClean="0"/>
              <a:t>60 ∼ 70%</a:t>
            </a:r>
            <a:r>
              <a:rPr lang="zh-TW" altLang="en-US" dirty="0" smtClean="0"/>
              <a:t>，</a:t>
            </a:r>
            <a:r>
              <a:rPr lang="en-US" altLang="zh-TW" dirty="0" smtClean="0"/>
              <a:t>(</a:t>
            </a:r>
            <a:r>
              <a:rPr lang="zh-TW" altLang="en-US" dirty="0" smtClean="0"/>
              <a:t>伺機性微生物 </a:t>
            </a:r>
            <a:r>
              <a:rPr lang="en-US" altLang="zh-TW" dirty="0" smtClean="0"/>
              <a:t>(</a:t>
            </a:r>
            <a:r>
              <a:rPr lang="zh-TW" altLang="en-US" dirty="0" smtClean="0"/>
              <a:t>騎牆菌</a:t>
            </a:r>
            <a:r>
              <a:rPr lang="en-US" altLang="zh-TW" dirty="0" smtClean="0"/>
              <a:t>))</a:t>
            </a:r>
            <a:r>
              <a:rPr lang="zh-TW" altLang="en-US" u="sng" dirty="0" smtClean="0"/>
              <a:t>平時不好不壞，免疫力低或生病時則變</a:t>
            </a:r>
            <a:r>
              <a:rPr lang="zh-TW" altLang="en-US" dirty="0" smtClean="0"/>
              <a:t>壞，屬騎牆派性質，牆頭草一般，可以變成好菌，也可以變成壞菌，端視何者佔上風而靠攏，故有伺機菌之稱。</a:t>
            </a:r>
            <a:endParaRPr lang="en-US" altLang="zh-TW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D9F6-9E68-4709-B36B-D74F9EAB3FF1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38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5E4D-2E71-4840-8B0D-5041E35AB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1ABE-FC74-5B49-B37D-897F45162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45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5E4D-2E71-4840-8B0D-5041E35AB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1ABE-FC74-5B49-B37D-897F45162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902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5E4D-2E71-4840-8B0D-5041E35AB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1ABE-FC74-5B49-B37D-897F45162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179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6" name="Rectangle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7" name="Rectangle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0" name="Straight Connector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1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2" name="Straight Connector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3" name="Straight Connector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4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5" name="Straight Connector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6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17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18" name="Oval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19" name="Oval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0" name="Oval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1" name="Oval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9EC44-E86C-4F2C-B7C8-31EF6C019CBA}" type="datetimeFigureOut">
              <a:rPr lang="en-US">
                <a:solidFill>
                  <a:srgbClr val="3E3D2D"/>
                </a:solidFill>
              </a:rPr>
              <a:pPr>
                <a:defRPr/>
              </a:pPr>
              <a:t>3/2/2015</a:t>
            </a:fld>
            <a:endParaRPr lang="en-US">
              <a:solidFill>
                <a:srgbClr val="3E3D2D"/>
              </a:solidFill>
            </a:endParaRPr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E3D2D"/>
              </a:solidFill>
            </a:endParaRPr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A7BAF-867D-49BC-BB0B-05784E4D93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71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089C1B3-D166-4806-A761-B0AF4443B683}" type="datetimeFigureOut">
              <a:rPr lang="en-US">
                <a:solidFill>
                  <a:srgbClr val="3E3D2D"/>
                </a:solidFill>
              </a:rPr>
              <a:pPr>
                <a:defRPr/>
              </a:pPr>
              <a:t>3/2/2015</a:t>
            </a:fld>
            <a:endParaRPr lang="en-US">
              <a:solidFill>
                <a:srgbClr val="3E3D2D"/>
              </a:solidFill>
            </a:endParaRP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8ECB47C-5497-43D7-BA3E-922B5169B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271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5" name="Rectangle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6" name="Rectangle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7" name="Rectangle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8" name="Straight Connector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9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0" name="Straight Connector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1" name="Straight Connector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2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3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14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15" name="Oval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16" name="Oval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17" name="Oval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18" name="Oval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19" name="Straight Connector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15385-01C7-4D65-ABA9-5754912CE42A}" type="datetimeFigureOut">
              <a:rPr lang="en-US">
                <a:solidFill>
                  <a:srgbClr val="3E3D2D"/>
                </a:solidFill>
              </a:rPr>
              <a:pPr>
                <a:defRPr/>
              </a:pPr>
              <a:t>3/2/2015</a:t>
            </a:fld>
            <a:endParaRPr lang="en-US">
              <a:solidFill>
                <a:srgbClr val="3E3D2D"/>
              </a:solidFill>
            </a:endParaRP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E3D2D"/>
              </a:solidFill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8619A-5F71-42C4-BCF7-051F64F21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97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F406D-7BD5-45B6-A728-13941649477F}" type="datetimeFigureOut">
              <a:rPr lang="en-US">
                <a:solidFill>
                  <a:srgbClr val="3E3D2D"/>
                </a:solidFill>
              </a:rPr>
              <a:pPr>
                <a:defRPr/>
              </a:pPr>
              <a:t>3/2/2015</a:t>
            </a:fld>
            <a:endParaRPr lang="en-US">
              <a:solidFill>
                <a:srgbClr val="3E3D2D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E3D2D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3B60B-6D31-47D4-AB97-53E187504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58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AAA1B-DCA2-46A5-AE18-5481ED22425F}" type="datetimeFigureOut">
              <a:rPr lang="en-US">
                <a:solidFill>
                  <a:srgbClr val="3E3D2D"/>
                </a:solidFill>
              </a:rPr>
              <a:pPr>
                <a:defRPr/>
              </a:pPr>
              <a:t>3/2/2015</a:t>
            </a:fld>
            <a:endParaRPr lang="en-US">
              <a:solidFill>
                <a:srgbClr val="3E3D2D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E3D2D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498D6-E3BF-4051-869F-66EBBF474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409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E4C2DF1-39CB-4936-8B8A-011A20126E6A}" type="datetimeFigureOut">
              <a:rPr lang="en-US">
                <a:solidFill>
                  <a:srgbClr val="3E3D2D"/>
                </a:solidFill>
              </a:rPr>
              <a:pPr>
                <a:defRPr/>
              </a:pPr>
              <a:t>3/2/2015</a:t>
            </a:fld>
            <a:endParaRPr lang="en-US">
              <a:solidFill>
                <a:srgbClr val="3E3D2D"/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F741F3D-21E0-41A7-B44F-4D373FED4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4076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03547-1275-4427-A7FD-0C9133B85673}" type="datetimeFigureOut">
              <a:rPr lang="en-US">
                <a:solidFill>
                  <a:srgbClr val="3E3D2D"/>
                </a:solidFill>
              </a:rPr>
              <a:pPr>
                <a:defRPr/>
              </a:pPr>
              <a:t>3/2/2015</a:t>
            </a:fld>
            <a:endParaRPr lang="en-US">
              <a:solidFill>
                <a:srgbClr val="3E3D2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E3D2D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C87B8-B3CE-4B9A-9633-C1CCB052FA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72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6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7" name="Straight Connector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8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9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0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1" name="Oval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8D61C42-73F1-45E5-A022-4EA09D4A5BB5}" type="datetimeFigureOut">
              <a:rPr lang="en-US">
                <a:solidFill>
                  <a:srgbClr val="3E3D2D"/>
                </a:solidFill>
              </a:rPr>
              <a:pPr>
                <a:defRPr/>
              </a:pPr>
              <a:t>3/2/2015</a:t>
            </a:fld>
            <a:endParaRPr lang="en-US">
              <a:solidFill>
                <a:srgbClr val="3E3D2D"/>
              </a:solidFill>
            </a:endParaRPr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D486038-C83F-40DE-B660-4B9495150B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938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5E4D-2E71-4840-8B0D-5041E35AB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1ABE-FC74-5B49-B37D-897F45162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5924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6" name="Oval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7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8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9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0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1" name="Straight Connector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496E522-D62E-4424-9317-D3B1EF6D8DF3}" type="datetimeFigureOut">
              <a:rPr lang="en-US">
                <a:solidFill>
                  <a:srgbClr val="3E3D2D"/>
                </a:solidFill>
              </a:rPr>
              <a:pPr>
                <a:defRPr/>
              </a:pPr>
              <a:t>3/2/2015</a:t>
            </a:fld>
            <a:endParaRPr lang="en-US">
              <a:solidFill>
                <a:srgbClr val="3E3D2D"/>
              </a:solidFill>
            </a:endParaRPr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B5E5FAF-6181-484D-AE40-A4C7E4DE56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931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A5BFC-E461-4610-95FE-0C9E7FB89C92}" type="datetimeFigureOut">
              <a:rPr lang="en-US">
                <a:solidFill>
                  <a:srgbClr val="3E3D2D"/>
                </a:solidFill>
              </a:rPr>
              <a:pPr>
                <a:defRPr/>
              </a:pPr>
              <a:t>3/2/2015</a:t>
            </a:fld>
            <a:endParaRPr lang="en-US">
              <a:solidFill>
                <a:srgbClr val="3E3D2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E3D2D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951CE-5FE7-499E-874F-800925A85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2501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5D354-44A8-4C9E-BB24-37C67D3F46F2}" type="datetimeFigureOut">
              <a:rPr lang="en-US">
                <a:solidFill>
                  <a:srgbClr val="3E3D2D"/>
                </a:solidFill>
              </a:rPr>
              <a:pPr>
                <a:defRPr/>
              </a:pPr>
              <a:t>3/2/2015</a:t>
            </a:fld>
            <a:endParaRPr lang="en-US">
              <a:solidFill>
                <a:srgbClr val="3E3D2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E3D2D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B53E0-B859-4338-9661-937409B62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51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5E4D-2E71-4840-8B0D-5041E35AB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1ABE-FC74-5B49-B37D-897F45162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044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5E4D-2E71-4840-8B0D-5041E35AB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1ABE-FC74-5B49-B37D-897F45162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031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5E4D-2E71-4840-8B0D-5041E35AB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1ABE-FC74-5B49-B37D-897F45162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314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5E4D-2E71-4840-8B0D-5041E35AB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1ABE-FC74-5B49-B37D-897F45162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020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5E4D-2E71-4840-8B0D-5041E35AB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1ABE-FC74-5B49-B37D-897F45162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497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5E4D-2E71-4840-8B0D-5041E35AB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1ABE-FC74-5B49-B37D-897F45162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46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5E4D-2E71-4840-8B0D-5041E35AB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1ABE-FC74-5B49-B37D-897F45162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714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CFF5E4D-2E71-4840-8B0D-5041E35ABB2D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3/2/2015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0481ABE-FC74-5B49-B37D-897F45162DAA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4187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 defTabSz="914400">
              <a:defRPr/>
            </a:pPr>
            <a:fld id="{32496037-E53F-4E30-939D-3AE10F76E1BC}" type="datetimeFigureOut">
              <a:rPr lang="en-US">
                <a:solidFill>
                  <a:srgbClr val="3E3D2D"/>
                </a:solidFill>
              </a:rPr>
              <a:pPr defTabSz="914400">
                <a:defRPr/>
              </a:pPr>
              <a:t>3/2/2015</a:t>
            </a:fld>
            <a:endParaRPr lang="en-US">
              <a:solidFill>
                <a:srgbClr val="3E3D2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 defTabSz="914400">
              <a:defRPr/>
            </a:pPr>
            <a:endParaRPr lang="en-US">
              <a:solidFill>
                <a:srgbClr val="3E3D2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 defTabSz="914400">
              <a:defRPr/>
            </a:pPr>
            <a:fld id="{6D7E7065-E1B8-4E49-8B97-F7593ABC9D12}" type="slidenum">
              <a:rPr lang="en-US"/>
              <a:pPr defTabSz="9144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5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82AE00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C8DFAA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BB9B5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eg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0" y="1066800"/>
            <a:ext cx="9144000" cy="2133601"/>
          </a:xfrm>
          <a:prstGeom prst="roundRect">
            <a:avLst/>
          </a:prstGeom>
          <a:solidFill>
            <a:srgbClr val="7030A0"/>
          </a:solidFill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srgbClr val="FFC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207582" y="2551114"/>
            <a:ext cx="9122982" cy="649287"/>
          </a:xfrm>
          <a:noFill/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altLang="zh-TW" sz="4000" b="1" dirty="0" smtClean="0">
                <a:solidFill>
                  <a:srgbClr val="FFC000"/>
                </a:solidFill>
                <a:ea typeface="標楷體" pitchFamily="65" charset="-120"/>
              </a:rPr>
              <a:t>       </a:t>
            </a:r>
            <a:r>
              <a:rPr lang="en-US" altLang="zh-TW" sz="4000" dirty="0" smtClean="0">
                <a:solidFill>
                  <a:schemeClr val="bg1"/>
                </a:solidFill>
                <a:ea typeface="標楷體" pitchFamily="65" charset="-120"/>
              </a:rPr>
              <a:t>DNA Miracle</a:t>
            </a:r>
            <a:r>
              <a:rPr lang="zh-TW" altLang="en-US" sz="4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™</a:t>
            </a:r>
            <a:r>
              <a:rPr lang="en-US" altLang="zh-TW" sz="4000" dirty="0" smtClean="0">
                <a:solidFill>
                  <a:schemeClr val="bg1"/>
                </a:solidFill>
                <a:ea typeface="標楷體" pitchFamily="65" charset="-120"/>
              </a:rPr>
              <a:t> Chewable Probiotics</a:t>
            </a:r>
            <a:endParaRPr lang="en-US" altLang="zh-TW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7307" y="1524001"/>
            <a:ext cx="8605675" cy="838200"/>
          </a:xfrm>
        </p:spPr>
        <p:txBody>
          <a:bodyPr>
            <a:noAutofit/>
          </a:bodyPr>
          <a:lstStyle/>
          <a:p>
            <a:pPr algn="l"/>
            <a:r>
              <a:rPr lang="zh-TW" altLang="en-US" sz="5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愛的奇蹟™</a:t>
            </a:r>
            <a:r>
              <a:rPr lang="zh-TW" altLang="en-US" sz="5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兒童益生菌嚼</a:t>
            </a:r>
            <a:r>
              <a:rPr lang="zh-TW" altLang="en-US" sz="5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片</a:t>
            </a:r>
            <a:endParaRPr lang="en-US" altLang="zh-TW" sz="5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Picture 7" descr="markettaiwan-1354515724_600.jpg"/>
          <p:cNvPicPr>
            <a:picLocks noChangeAspect="1"/>
          </p:cNvPicPr>
          <p:nvPr/>
        </p:nvPicPr>
        <p:blipFill>
          <a:blip r:embed="rId3" cstate="print"/>
          <a:srcRect l="1304" t="27391" b="30870"/>
          <a:stretch>
            <a:fillRect/>
          </a:stretch>
        </p:blipFill>
        <p:spPr>
          <a:xfrm>
            <a:off x="419561" y="6012782"/>
            <a:ext cx="1524000" cy="644512"/>
          </a:xfrm>
          <a:prstGeom prst="rect">
            <a:avLst/>
          </a:prstGeom>
        </p:spPr>
      </p:pic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838200" y="6019800"/>
            <a:ext cx="6400800" cy="609641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80000"/>
              </a:lnSpc>
              <a:spcAft>
                <a:spcPts val="0"/>
              </a:spcAft>
              <a:buClr>
                <a:srgbClr val="4F81BD"/>
              </a:buClr>
              <a:buFontTx/>
              <a:buNone/>
              <a:defRPr/>
            </a:pPr>
            <a:r>
              <a:rPr lang="zh-TW" altLang="en-US" sz="1800" baseline="30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©</a:t>
            </a:r>
            <a:r>
              <a:rPr lang="zh-TW" altLang="en-US" sz="1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</a:t>
            </a:r>
            <a:r>
              <a:rPr lang="en-US" altLang="zh-TW" sz="1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2015 </a:t>
            </a:r>
            <a:r>
              <a:rPr lang="zh-CN" altLang="en-US" sz="1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美安臺灣公司版權所有</a:t>
            </a:r>
            <a:endParaRPr lang="en-US" altLang="zh-CN" sz="18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0" indent="0" algn="ctr" fontAlgn="auto">
              <a:lnSpc>
                <a:spcPct val="80000"/>
              </a:lnSpc>
              <a:spcAft>
                <a:spcPts val="0"/>
              </a:spcAft>
              <a:buClr>
                <a:srgbClr val="4F81BD"/>
              </a:buClr>
              <a:buFontTx/>
              <a:buNone/>
              <a:defRPr/>
            </a:pPr>
            <a:r>
              <a:rPr lang="zh-TW" altLang="en-US" sz="1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僅</a:t>
            </a:r>
            <a:r>
              <a:rPr lang="zh-TW" altLang="en-US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供內部教育訓練使用</a:t>
            </a:r>
            <a:endParaRPr lang="en-US" altLang="zh-TW" sz="18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0" indent="0" algn="ctr" fontAlgn="auto">
              <a:lnSpc>
                <a:spcPct val="80000"/>
              </a:lnSpc>
              <a:spcAft>
                <a:spcPts val="0"/>
              </a:spcAft>
              <a:buClr>
                <a:srgbClr val="4F81BD"/>
              </a:buClr>
              <a:buFontTx/>
              <a:buNone/>
              <a:defRPr/>
            </a:pPr>
            <a:endParaRPr lang="zh-TW" altLang="en-US" sz="1800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11" name="等腰三角形 10"/>
          <p:cNvSpPr/>
          <p:nvPr/>
        </p:nvSpPr>
        <p:spPr>
          <a:xfrm rot="16200000">
            <a:off x="7695819" y="4585619"/>
            <a:ext cx="1714500" cy="1139825"/>
          </a:xfrm>
          <a:prstGeom prst="triangle">
            <a:avLst>
              <a:gd name="adj" fmla="val 50953"/>
            </a:avLst>
          </a:prstGeom>
          <a:solidFill>
            <a:srgbClr val="7030A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zh-TW" altLang="en-US" sz="4400" b="1" i="1" kern="0">
              <a:solidFill>
                <a:prstClr val="white"/>
              </a:solidFill>
              <a:latin typeface="Calibri"/>
              <a:ea typeface="新細明體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349" y="3509652"/>
            <a:ext cx="3093720" cy="3093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11" y="3949031"/>
            <a:ext cx="1028700" cy="148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44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Concept 2 sphere"/>
          <p:cNvGrpSpPr>
            <a:grpSpLocks/>
          </p:cNvGrpSpPr>
          <p:nvPr/>
        </p:nvGrpSpPr>
        <p:grpSpPr bwMode="auto">
          <a:xfrm>
            <a:off x="6024563" y="2747963"/>
            <a:ext cx="900112" cy="696912"/>
            <a:chOff x="2445825" y="405849"/>
            <a:chExt cx="1155132" cy="1476413"/>
          </a:xfrm>
        </p:grpSpPr>
        <p:sp>
          <p:nvSpPr>
            <p:cNvPr id="19" name="Oval 5"/>
            <p:cNvSpPr/>
            <p:nvPr/>
          </p:nvSpPr>
          <p:spPr>
            <a:xfrm rot="13238608">
              <a:off x="2445825" y="405849"/>
              <a:ext cx="456279" cy="1476413"/>
            </a:xfrm>
            <a:custGeom>
              <a:avLst/>
              <a:gdLst>
                <a:gd name="connsiteX0" fmla="*/ 0 w 2209800"/>
                <a:gd name="connsiteY0" fmla="*/ 1104900 h 2209800"/>
                <a:gd name="connsiteX1" fmla="*/ 1104900 w 2209800"/>
                <a:gd name="connsiteY1" fmla="*/ 0 h 2209800"/>
                <a:gd name="connsiteX2" fmla="*/ 2209800 w 2209800"/>
                <a:gd name="connsiteY2" fmla="*/ 1104900 h 2209800"/>
                <a:gd name="connsiteX3" fmla="*/ 1104900 w 2209800"/>
                <a:gd name="connsiteY3" fmla="*/ 2209800 h 2209800"/>
                <a:gd name="connsiteX4" fmla="*/ 0 w 2209800"/>
                <a:gd name="connsiteY4" fmla="*/ 1104900 h 2209800"/>
                <a:gd name="connsiteX0" fmla="*/ 894994 w 1105873"/>
                <a:gd name="connsiteY0" fmla="*/ 1051865 h 2210043"/>
                <a:gd name="connsiteX1" fmla="*/ 973 w 1105873"/>
                <a:gd name="connsiteY1" fmla="*/ 128 h 2210043"/>
                <a:gd name="connsiteX2" fmla="*/ 1105873 w 1105873"/>
                <a:gd name="connsiteY2" fmla="*/ 1105028 h 2210043"/>
                <a:gd name="connsiteX3" fmla="*/ 973 w 1105873"/>
                <a:gd name="connsiteY3" fmla="*/ 2209928 h 2210043"/>
                <a:gd name="connsiteX4" fmla="*/ 894994 w 1105873"/>
                <a:gd name="connsiteY4" fmla="*/ 1051865 h 2210043"/>
                <a:gd name="connsiteX0" fmla="*/ 895112 w 1105991"/>
                <a:gd name="connsiteY0" fmla="*/ 1051817 h 1933681"/>
                <a:gd name="connsiteX1" fmla="*/ 1091 w 1105991"/>
                <a:gd name="connsiteY1" fmla="*/ 80 h 1933681"/>
                <a:gd name="connsiteX2" fmla="*/ 1105991 w 1105991"/>
                <a:gd name="connsiteY2" fmla="*/ 1104980 h 1933681"/>
                <a:gd name="connsiteX3" fmla="*/ 628412 w 1105991"/>
                <a:gd name="connsiteY3" fmla="*/ 1933433 h 1933681"/>
                <a:gd name="connsiteX4" fmla="*/ 895112 w 1105991"/>
                <a:gd name="connsiteY4" fmla="*/ 1051817 h 1933681"/>
                <a:gd name="connsiteX0" fmla="*/ 301230 w 512109"/>
                <a:gd name="connsiteY0" fmla="*/ 775406 h 1657270"/>
                <a:gd name="connsiteX1" fmla="*/ 2632 w 512109"/>
                <a:gd name="connsiteY1" fmla="*/ 115 h 1657270"/>
                <a:gd name="connsiteX2" fmla="*/ 512109 w 512109"/>
                <a:gd name="connsiteY2" fmla="*/ 828569 h 1657270"/>
                <a:gd name="connsiteX3" fmla="*/ 34530 w 512109"/>
                <a:gd name="connsiteY3" fmla="*/ 1657022 h 1657270"/>
                <a:gd name="connsiteX4" fmla="*/ 301230 w 512109"/>
                <a:gd name="connsiteY4" fmla="*/ 775406 h 1657270"/>
                <a:gd name="connsiteX0" fmla="*/ 301320 w 512199"/>
                <a:gd name="connsiteY0" fmla="*/ 775494 h 1657358"/>
                <a:gd name="connsiteX1" fmla="*/ 2722 w 512199"/>
                <a:gd name="connsiteY1" fmla="*/ 203 h 1657358"/>
                <a:gd name="connsiteX2" fmla="*/ 512199 w 512199"/>
                <a:gd name="connsiteY2" fmla="*/ 828657 h 1657358"/>
                <a:gd name="connsiteX3" fmla="*/ 34620 w 512199"/>
                <a:gd name="connsiteY3" fmla="*/ 1657110 h 1657358"/>
                <a:gd name="connsiteX4" fmla="*/ 301320 w 512199"/>
                <a:gd name="connsiteY4" fmla="*/ 775494 h 1657358"/>
                <a:gd name="connsiteX0" fmla="*/ 301320 w 512199"/>
                <a:gd name="connsiteY0" fmla="*/ 775494 h 1657358"/>
                <a:gd name="connsiteX1" fmla="*/ 2722 w 512199"/>
                <a:gd name="connsiteY1" fmla="*/ 203 h 1657358"/>
                <a:gd name="connsiteX2" fmla="*/ 512199 w 512199"/>
                <a:gd name="connsiteY2" fmla="*/ 828657 h 1657358"/>
                <a:gd name="connsiteX3" fmla="*/ 34620 w 512199"/>
                <a:gd name="connsiteY3" fmla="*/ 1657110 h 1657358"/>
                <a:gd name="connsiteX4" fmla="*/ 301320 w 512199"/>
                <a:gd name="connsiteY4" fmla="*/ 775494 h 1657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2199" h="1657358">
                  <a:moveTo>
                    <a:pt x="301320" y="775494"/>
                  </a:moveTo>
                  <a:cubicBezTo>
                    <a:pt x="284067" y="272566"/>
                    <a:pt x="-32424" y="-8657"/>
                    <a:pt x="2722" y="203"/>
                  </a:cubicBezTo>
                  <a:cubicBezTo>
                    <a:pt x="37868" y="9063"/>
                    <a:pt x="500264" y="325859"/>
                    <a:pt x="512199" y="828657"/>
                  </a:cubicBezTo>
                  <a:cubicBezTo>
                    <a:pt x="512199" y="1438876"/>
                    <a:pt x="69766" y="1665970"/>
                    <a:pt x="34620" y="1657110"/>
                  </a:cubicBezTo>
                  <a:cubicBezTo>
                    <a:pt x="-526" y="1648250"/>
                    <a:pt x="318573" y="1278422"/>
                    <a:pt x="301320" y="775494"/>
                  </a:cubicBezTo>
                  <a:close/>
                </a:path>
              </a:pathLst>
            </a:custGeom>
            <a:solidFill>
              <a:sysClr val="window" lastClr="FFFFFF">
                <a:alpha val="3000"/>
              </a:sysClr>
            </a:solidFill>
            <a:ln w="25400" cap="flat" cmpd="sng" algn="ctr">
              <a:noFill/>
              <a:prstDash val="solid"/>
            </a:ln>
            <a:effectLst>
              <a:glow>
                <a:srgbClr val="4F81BD"/>
              </a:glow>
            </a:effectLst>
          </p:spPr>
          <p:txBody>
            <a:bodyPr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>
                    <a:lumMod val="95000"/>
                  </a:sysClr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reflection stA="13000" endPos="65000" dist="50800" dir="5400000" sy="-100000" algn="bl" rotWithShape="0"/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20" name="Oval 7"/>
            <p:cNvSpPr/>
            <p:nvPr/>
          </p:nvSpPr>
          <p:spPr>
            <a:xfrm flipV="1">
              <a:off x="3399115" y="1271323"/>
              <a:ext cx="53163" cy="57423"/>
            </a:xfrm>
            <a:prstGeom prst="ellipse">
              <a:avLst/>
            </a:prstGeom>
            <a:solidFill>
              <a:sysClr val="window" lastClr="FFFFFF">
                <a:alpha val="1000"/>
              </a:sysClr>
            </a:solidFill>
            <a:ln w="25400" cap="flat" cmpd="sng" algn="ctr">
              <a:noFill/>
              <a:prstDash val="solid"/>
            </a:ln>
            <a:effectLst>
              <a:glow rad="203200">
                <a:sysClr val="window" lastClr="FFFFFF">
                  <a:alpha val="14000"/>
                </a:sysClr>
              </a:glow>
            </a:effectLst>
          </p:spPr>
          <p:txBody>
            <a:bodyPr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effectLst>
                  <a:reflection stA="13000" endPos="65000" dist="50800" dir="5400000" sy="-100000" algn="bl" rotWithShape="0"/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21" name="Oval 8"/>
            <p:cNvSpPr/>
            <p:nvPr/>
          </p:nvSpPr>
          <p:spPr>
            <a:xfrm flipH="1" flipV="1">
              <a:off x="3452278" y="1426246"/>
              <a:ext cx="148679" cy="278864"/>
            </a:xfrm>
            <a:prstGeom prst="ellipse">
              <a:avLst/>
            </a:prstGeom>
            <a:solidFill>
              <a:sysClr val="window" lastClr="FFFFFF">
                <a:alpha val="1000"/>
              </a:sysClr>
            </a:solidFill>
            <a:ln w="25400" cap="flat" cmpd="sng" algn="ctr">
              <a:noFill/>
              <a:prstDash val="solid"/>
            </a:ln>
            <a:effectLst>
              <a:glow rad="203200">
                <a:sysClr val="window" lastClr="FFFFFF">
                  <a:alpha val="14000"/>
                </a:sysClr>
              </a:glow>
            </a:effectLst>
          </p:spPr>
          <p:txBody>
            <a:bodyPr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effectLst>
                  <a:reflection stA="13000" endPos="65000" dist="50800" dir="5400000" sy="-100000" algn="bl" rotWithShape="0"/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</p:grpSp>
      <p:grpSp>
        <p:nvGrpSpPr>
          <p:cNvPr id="33795" name="Group 36"/>
          <p:cNvGrpSpPr>
            <a:grpSpLocks/>
          </p:cNvGrpSpPr>
          <p:nvPr/>
        </p:nvGrpSpPr>
        <p:grpSpPr bwMode="auto">
          <a:xfrm>
            <a:off x="173038" y="2193925"/>
            <a:ext cx="1066800" cy="1409700"/>
            <a:chOff x="2445825" y="405850"/>
            <a:chExt cx="1006453" cy="1775376"/>
          </a:xfrm>
        </p:grpSpPr>
        <p:sp>
          <p:nvSpPr>
            <p:cNvPr id="24" name="Oval 5"/>
            <p:cNvSpPr/>
            <p:nvPr/>
          </p:nvSpPr>
          <p:spPr>
            <a:xfrm rot="13238608">
              <a:off x="2445825" y="405850"/>
              <a:ext cx="456279" cy="1476413"/>
            </a:xfrm>
            <a:custGeom>
              <a:avLst/>
              <a:gdLst>
                <a:gd name="connsiteX0" fmla="*/ 0 w 2209800"/>
                <a:gd name="connsiteY0" fmla="*/ 1104900 h 2209800"/>
                <a:gd name="connsiteX1" fmla="*/ 1104900 w 2209800"/>
                <a:gd name="connsiteY1" fmla="*/ 0 h 2209800"/>
                <a:gd name="connsiteX2" fmla="*/ 2209800 w 2209800"/>
                <a:gd name="connsiteY2" fmla="*/ 1104900 h 2209800"/>
                <a:gd name="connsiteX3" fmla="*/ 1104900 w 2209800"/>
                <a:gd name="connsiteY3" fmla="*/ 2209800 h 2209800"/>
                <a:gd name="connsiteX4" fmla="*/ 0 w 2209800"/>
                <a:gd name="connsiteY4" fmla="*/ 1104900 h 2209800"/>
                <a:gd name="connsiteX0" fmla="*/ 894994 w 1105873"/>
                <a:gd name="connsiteY0" fmla="*/ 1051865 h 2210043"/>
                <a:gd name="connsiteX1" fmla="*/ 973 w 1105873"/>
                <a:gd name="connsiteY1" fmla="*/ 128 h 2210043"/>
                <a:gd name="connsiteX2" fmla="*/ 1105873 w 1105873"/>
                <a:gd name="connsiteY2" fmla="*/ 1105028 h 2210043"/>
                <a:gd name="connsiteX3" fmla="*/ 973 w 1105873"/>
                <a:gd name="connsiteY3" fmla="*/ 2209928 h 2210043"/>
                <a:gd name="connsiteX4" fmla="*/ 894994 w 1105873"/>
                <a:gd name="connsiteY4" fmla="*/ 1051865 h 2210043"/>
                <a:gd name="connsiteX0" fmla="*/ 895112 w 1105991"/>
                <a:gd name="connsiteY0" fmla="*/ 1051817 h 1933681"/>
                <a:gd name="connsiteX1" fmla="*/ 1091 w 1105991"/>
                <a:gd name="connsiteY1" fmla="*/ 80 h 1933681"/>
                <a:gd name="connsiteX2" fmla="*/ 1105991 w 1105991"/>
                <a:gd name="connsiteY2" fmla="*/ 1104980 h 1933681"/>
                <a:gd name="connsiteX3" fmla="*/ 628412 w 1105991"/>
                <a:gd name="connsiteY3" fmla="*/ 1933433 h 1933681"/>
                <a:gd name="connsiteX4" fmla="*/ 895112 w 1105991"/>
                <a:gd name="connsiteY4" fmla="*/ 1051817 h 1933681"/>
                <a:gd name="connsiteX0" fmla="*/ 301230 w 512109"/>
                <a:gd name="connsiteY0" fmla="*/ 775406 h 1657270"/>
                <a:gd name="connsiteX1" fmla="*/ 2632 w 512109"/>
                <a:gd name="connsiteY1" fmla="*/ 115 h 1657270"/>
                <a:gd name="connsiteX2" fmla="*/ 512109 w 512109"/>
                <a:gd name="connsiteY2" fmla="*/ 828569 h 1657270"/>
                <a:gd name="connsiteX3" fmla="*/ 34530 w 512109"/>
                <a:gd name="connsiteY3" fmla="*/ 1657022 h 1657270"/>
                <a:gd name="connsiteX4" fmla="*/ 301230 w 512109"/>
                <a:gd name="connsiteY4" fmla="*/ 775406 h 1657270"/>
                <a:gd name="connsiteX0" fmla="*/ 301320 w 512199"/>
                <a:gd name="connsiteY0" fmla="*/ 775494 h 1657358"/>
                <a:gd name="connsiteX1" fmla="*/ 2722 w 512199"/>
                <a:gd name="connsiteY1" fmla="*/ 203 h 1657358"/>
                <a:gd name="connsiteX2" fmla="*/ 512199 w 512199"/>
                <a:gd name="connsiteY2" fmla="*/ 828657 h 1657358"/>
                <a:gd name="connsiteX3" fmla="*/ 34620 w 512199"/>
                <a:gd name="connsiteY3" fmla="*/ 1657110 h 1657358"/>
                <a:gd name="connsiteX4" fmla="*/ 301320 w 512199"/>
                <a:gd name="connsiteY4" fmla="*/ 775494 h 1657358"/>
                <a:gd name="connsiteX0" fmla="*/ 301320 w 512199"/>
                <a:gd name="connsiteY0" fmla="*/ 775494 h 1657358"/>
                <a:gd name="connsiteX1" fmla="*/ 2722 w 512199"/>
                <a:gd name="connsiteY1" fmla="*/ 203 h 1657358"/>
                <a:gd name="connsiteX2" fmla="*/ 512199 w 512199"/>
                <a:gd name="connsiteY2" fmla="*/ 828657 h 1657358"/>
                <a:gd name="connsiteX3" fmla="*/ 34620 w 512199"/>
                <a:gd name="connsiteY3" fmla="*/ 1657110 h 1657358"/>
                <a:gd name="connsiteX4" fmla="*/ 301320 w 512199"/>
                <a:gd name="connsiteY4" fmla="*/ 775494 h 1657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2199" h="1657358">
                  <a:moveTo>
                    <a:pt x="301320" y="775494"/>
                  </a:moveTo>
                  <a:cubicBezTo>
                    <a:pt x="284067" y="272566"/>
                    <a:pt x="-32424" y="-8657"/>
                    <a:pt x="2722" y="203"/>
                  </a:cubicBezTo>
                  <a:cubicBezTo>
                    <a:pt x="37868" y="9063"/>
                    <a:pt x="500264" y="325859"/>
                    <a:pt x="512199" y="828657"/>
                  </a:cubicBezTo>
                  <a:cubicBezTo>
                    <a:pt x="512199" y="1438876"/>
                    <a:pt x="69766" y="1665970"/>
                    <a:pt x="34620" y="1657110"/>
                  </a:cubicBezTo>
                  <a:cubicBezTo>
                    <a:pt x="-526" y="1648250"/>
                    <a:pt x="318573" y="1278422"/>
                    <a:pt x="301320" y="775494"/>
                  </a:cubicBezTo>
                  <a:close/>
                </a:path>
              </a:pathLst>
            </a:custGeom>
            <a:solidFill>
              <a:sysClr val="window" lastClr="FFFFFF">
                <a:alpha val="3000"/>
              </a:sysClr>
            </a:solidFill>
            <a:ln w="25400" cap="flat" cmpd="sng" algn="ctr">
              <a:noFill/>
              <a:prstDash val="solid"/>
            </a:ln>
            <a:effectLst>
              <a:glow>
                <a:srgbClr val="4F81BD"/>
              </a:glow>
            </a:effectLst>
          </p:spPr>
          <p:txBody>
            <a:bodyPr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>
                    <a:lumMod val="95000"/>
                  </a:sysClr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25" name="Oval 39"/>
            <p:cNvSpPr/>
            <p:nvPr/>
          </p:nvSpPr>
          <p:spPr>
            <a:xfrm flipV="1">
              <a:off x="3399115" y="1271324"/>
              <a:ext cx="53163" cy="57423"/>
            </a:xfrm>
            <a:prstGeom prst="ellipse">
              <a:avLst/>
            </a:prstGeom>
            <a:solidFill>
              <a:sysClr val="window" lastClr="FFFFFF">
                <a:alpha val="1000"/>
              </a:sysClr>
            </a:solidFill>
            <a:ln w="25400" cap="flat" cmpd="sng" algn="ctr">
              <a:noFill/>
              <a:prstDash val="solid"/>
            </a:ln>
            <a:effectLst>
              <a:glow rad="203200">
                <a:sysClr val="window" lastClr="FFFFFF">
                  <a:alpha val="14000"/>
                </a:sysClr>
              </a:glow>
            </a:effectLst>
          </p:spPr>
          <p:txBody>
            <a:bodyPr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26" name="Oval 40"/>
            <p:cNvSpPr/>
            <p:nvPr/>
          </p:nvSpPr>
          <p:spPr>
            <a:xfrm flipH="1" flipV="1">
              <a:off x="2771208" y="1902362"/>
              <a:ext cx="148679" cy="278864"/>
            </a:xfrm>
            <a:prstGeom prst="ellipse">
              <a:avLst/>
            </a:prstGeom>
            <a:solidFill>
              <a:sysClr val="window" lastClr="FFFFFF">
                <a:alpha val="1000"/>
              </a:sysClr>
            </a:solidFill>
            <a:ln w="25400" cap="flat" cmpd="sng" algn="ctr">
              <a:noFill/>
              <a:prstDash val="solid"/>
            </a:ln>
            <a:effectLst>
              <a:glow rad="203200">
                <a:sysClr val="window" lastClr="FFFFFF">
                  <a:alpha val="14000"/>
                </a:sysClr>
              </a:glow>
            </a:effectLst>
          </p:spPr>
          <p:txBody>
            <a:bodyPr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</p:grpSp>
      <p:grpSp>
        <p:nvGrpSpPr>
          <p:cNvPr id="33796" name="Concept 3 sphere"/>
          <p:cNvGrpSpPr>
            <a:grpSpLocks/>
          </p:cNvGrpSpPr>
          <p:nvPr/>
        </p:nvGrpSpPr>
        <p:grpSpPr bwMode="auto">
          <a:xfrm>
            <a:off x="5200650" y="5076825"/>
            <a:ext cx="127000" cy="204788"/>
            <a:chOff x="3022208" y="2393723"/>
            <a:chExt cx="201843" cy="433785"/>
          </a:xfrm>
        </p:grpSpPr>
        <p:sp>
          <p:nvSpPr>
            <p:cNvPr id="62" name="Oval 129"/>
            <p:cNvSpPr/>
            <p:nvPr/>
          </p:nvSpPr>
          <p:spPr>
            <a:xfrm flipV="1">
              <a:off x="3022208" y="2393723"/>
              <a:ext cx="53164" cy="57424"/>
            </a:xfrm>
            <a:prstGeom prst="ellipse">
              <a:avLst/>
            </a:prstGeom>
            <a:solidFill>
              <a:sysClr val="window" lastClr="FFFFFF">
                <a:alpha val="1000"/>
              </a:sysClr>
            </a:solidFill>
            <a:ln w="25400" cap="flat" cmpd="sng" algn="ctr">
              <a:noFill/>
              <a:prstDash val="solid"/>
            </a:ln>
            <a:effectLst>
              <a:glow rad="203200">
                <a:sysClr val="window" lastClr="FFFFFF">
                  <a:alpha val="14000"/>
                </a:sysClr>
              </a:glow>
            </a:effectLst>
          </p:spPr>
          <p:txBody>
            <a:bodyPr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effectLst>
                  <a:reflection stA="13000" endPos="65000" dist="50800" dir="5400000" sy="-100000" algn="bl" rotWithShape="0"/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63" name="Oval 130"/>
            <p:cNvSpPr/>
            <p:nvPr/>
          </p:nvSpPr>
          <p:spPr>
            <a:xfrm flipH="1" flipV="1">
              <a:off x="3075372" y="2548645"/>
              <a:ext cx="148679" cy="278863"/>
            </a:xfrm>
            <a:prstGeom prst="ellipse">
              <a:avLst/>
            </a:prstGeom>
            <a:solidFill>
              <a:sysClr val="window" lastClr="FFFFFF">
                <a:alpha val="1000"/>
              </a:sysClr>
            </a:solidFill>
            <a:ln w="25400" cap="flat" cmpd="sng" algn="ctr">
              <a:noFill/>
              <a:prstDash val="solid"/>
            </a:ln>
            <a:effectLst>
              <a:glow rad="203200">
                <a:sysClr val="window" lastClr="FFFFFF">
                  <a:alpha val="14000"/>
                </a:sysClr>
              </a:glow>
            </a:effectLst>
          </p:spPr>
          <p:txBody>
            <a:bodyPr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effectLst>
                  <a:reflection stA="13000" endPos="65000" dist="50800" dir="5400000" sy="-100000" algn="bl" rotWithShape="0"/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</p:grpSp>
      <p:sp>
        <p:nvSpPr>
          <p:cNvPr id="65" name="small_button1"/>
          <p:cNvSpPr/>
          <p:nvPr/>
        </p:nvSpPr>
        <p:spPr>
          <a:xfrm>
            <a:off x="963056" y="1808822"/>
            <a:ext cx="2168797" cy="704732"/>
          </a:xfrm>
          <a:prstGeom prst="round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extrusionH="6350" contourW="44450" prstMaterial="plastic">
            <a:bevelT/>
          </a:sp3d>
        </p:spPr>
        <p:txBody>
          <a:bodyPr anchor="ctr"/>
          <a:lstStyle/>
          <a:p>
            <a:pPr defTabSz="685800">
              <a:defRPr/>
            </a:pPr>
            <a:r>
              <a:rPr lang="zh-TW" altLang="en-US" sz="2100" dirty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抑制有害菌及致病菌</a:t>
            </a:r>
          </a:p>
        </p:txBody>
      </p:sp>
      <p:sp>
        <p:nvSpPr>
          <p:cNvPr id="66" name="small_button2">
            <a:hlinkClick r:id="rId3" action="ppaction://hlinksldjump"/>
          </p:cNvPr>
          <p:cNvSpPr/>
          <p:nvPr/>
        </p:nvSpPr>
        <p:spPr>
          <a:xfrm>
            <a:off x="353655" y="2672916"/>
            <a:ext cx="2115046" cy="719628"/>
          </a:xfrm>
          <a:prstGeom prst="roundRect">
            <a:avLst/>
          </a:prstGeom>
          <a:solidFill>
            <a:srgbClr val="8064A2">
              <a:lumMod val="75000"/>
            </a:srgb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extrusionH="6350" contourW="44450" prstMaterial="plastic">
            <a:bevelT/>
          </a:sp3d>
        </p:spPr>
        <p:txBody>
          <a:bodyPr anchor="ctr"/>
          <a:lstStyle/>
          <a:p>
            <a:pPr algn="ctr" defTabSz="685800">
              <a:defRPr/>
            </a:pPr>
            <a:r>
              <a:rPr lang="zh-TW" altLang="en-US" sz="2100" kern="0" dirty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維持腸道</a:t>
            </a:r>
          </a:p>
          <a:p>
            <a:pPr algn="ctr" defTabSz="685800">
              <a:defRPr/>
            </a:pPr>
            <a:r>
              <a:rPr lang="zh-TW" altLang="en-US" sz="2100" kern="0" dirty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正常菌相</a:t>
            </a:r>
          </a:p>
        </p:txBody>
      </p:sp>
      <p:sp>
        <p:nvSpPr>
          <p:cNvPr id="67" name="small_button3">
            <a:hlinkClick r:id="" action="ppaction://noaction"/>
          </p:cNvPr>
          <p:cNvSpPr/>
          <p:nvPr/>
        </p:nvSpPr>
        <p:spPr>
          <a:xfrm>
            <a:off x="353655" y="3604301"/>
            <a:ext cx="2115046" cy="695414"/>
          </a:xfrm>
          <a:prstGeom prst="roundRect">
            <a:avLst/>
          </a:prstGeom>
          <a:solidFill>
            <a:srgbClr val="4F81BD">
              <a:lumMod val="75000"/>
            </a:srgb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extrusionH="6350" contourW="44450" prstMaterial="plastic">
            <a:bevelT/>
          </a:sp3d>
        </p:spPr>
        <p:txBody>
          <a:bodyPr anchor="ctr"/>
          <a:lstStyle/>
          <a:p>
            <a:pPr algn="ctr" defTabSz="685800">
              <a:defRPr/>
            </a:pPr>
            <a:r>
              <a:rPr lang="zh-TW" altLang="en-US" sz="2100" kern="0" dirty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降低膽固醇及血壓</a:t>
            </a:r>
          </a:p>
        </p:txBody>
      </p:sp>
      <p:sp>
        <p:nvSpPr>
          <p:cNvPr id="68" name="small_button4">
            <a:hlinkClick r:id="rId4" action="ppaction://hlinksldjump"/>
          </p:cNvPr>
          <p:cNvSpPr/>
          <p:nvPr/>
        </p:nvSpPr>
        <p:spPr>
          <a:xfrm>
            <a:off x="1129582" y="4509136"/>
            <a:ext cx="2074266" cy="772139"/>
          </a:xfrm>
          <a:prstGeom prst="roundRect">
            <a:avLst/>
          </a:prstGeom>
          <a:solidFill>
            <a:srgbClr val="9BBB59">
              <a:lumMod val="75000"/>
            </a:srgb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extrusionH="6350" contourW="44450" prstMaterial="plastic">
            <a:bevelT/>
          </a:sp3d>
        </p:spPr>
        <p:txBody>
          <a:bodyPr anchor="ctr"/>
          <a:lstStyle/>
          <a:p>
            <a:pPr algn="ctr" defTabSz="685800">
              <a:defRPr/>
            </a:pPr>
            <a:r>
              <a:rPr lang="zh-TW" altLang="en-US" sz="2100" kern="0" dirty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促進維持 健康的體重</a:t>
            </a:r>
          </a:p>
        </p:txBody>
      </p:sp>
      <p:pic>
        <p:nvPicPr>
          <p:cNvPr id="28672" name="圖片 2867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131840" y="2618911"/>
            <a:ext cx="2929866" cy="16580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3" name="small_button1"/>
          <p:cNvSpPr/>
          <p:nvPr/>
        </p:nvSpPr>
        <p:spPr>
          <a:xfrm>
            <a:off x="6012173" y="1808823"/>
            <a:ext cx="2168797" cy="694990"/>
          </a:xfrm>
          <a:prstGeom prst="round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extrusionH="6350" contourW="44450" prstMaterial="plastic">
            <a:bevelT/>
          </a:sp3d>
        </p:spPr>
        <p:txBody>
          <a:bodyPr anchor="ctr"/>
          <a:lstStyle/>
          <a:p>
            <a:pPr algn="ctr" defTabSz="685800">
              <a:defRPr/>
            </a:pPr>
            <a:r>
              <a:rPr lang="zh-TW" altLang="en-US" sz="2100" kern="0" dirty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維生素</a:t>
            </a:r>
            <a:r>
              <a:rPr lang="en-US" altLang="zh-TW" sz="2100" kern="0" dirty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K</a:t>
            </a:r>
            <a:r>
              <a:rPr lang="zh-TW" altLang="en-US" sz="2100" kern="0" dirty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lang="en-US" altLang="zh-TW" sz="2100" kern="0" dirty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B</a:t>
            </a:r>
            <a:r>
              <a:rPr lang="zh-TW" altLang="en-US" sz="2100" kern="0" dirty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群、葉酸</a:t>
            </a:r>
          </a:p>
        </p:txBody>
      </p:sp>
      <p:sp>
        <p:nvSpPr>
          <p:cNvPr id="74" name="small_button2">
            <a:hlinkClick r:id="rId3" action="ppaction://hlinksldjump"/>
          </p:cNvPr>
          <p:cNvSpPr/>
          <p:nvPr/>
        </p:nvSpPr>
        <p:spPr>
          <a:xfrm>
            <a:off x="6660234" y="2689048"/>
            <a:ext cx="2115046" cy="703511"/>
          </a:xfrm>
          <a:prstGeom prst="roundRect">
            <a:avLst/>
          </a:prstGeom>
          <a:solidFill>
            <a:srgbClr val="8064A2">
              <a:lumMod val="75000"/>
            </a:srgb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extrusionH="6350" contourW="44450" prstMaterial="plastic">
            <a:bevelT/>
          </a:sp3d>
        </p:spPr>
        <p:txBody>
          <a:bodyPr anchor="ctr"/>
          <a:lstStyle/>
          <a:p>
            <a:pPr algn="ctr" defTabSz="685800">
              <a:defRPr/>
            </a:pPr>
            <a:r>
              <a:rPr lang="zh-TW" altLang="en-US" sz="2100" kern="0" dirty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促進免疫 系統的健康</a:t>
            </a:r>
          </a:p>
        </p:txBody>
      </p:sp>
      <p:sp>
        <p:nvSpPr>
          <p:cNvPr id="75" name="small_button3">
            <a:hlinkClick r:id="" action="ppaction://noaction"/>
          </p:cNvPr>
          <p:cNvSpPr/>
          <p:nvPr/>
        </p:nvSpPr>
        <p:spPr>
          <a:xfrm>
            <a:off x="6706188" y="3604301"/>
            <a:ext cx="2010175" cy="695414"/>
          </a:xfrm>
          <a:prstGeom prst="roundRect">
            <a:avLst/>
          </a:prstGeom>
          <a:solidFill>
            <a:srgbClr val="4F81BD">
              <a:lumMod val="75000"/>
            </a:srgb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extrusionH="6350" contourW="44450" prstMaterial="plastic">
            <a:bevelT/>
          </a:sp3d>
        </p:spPr>
        <p:txBody>
          <a:bodyPr anchor="ctr"/>
          <a:lstStyle/>
          <a:p>
            <a:pPr algn="ctr" defTabSz="685800" fontAlgn="b">
              <a:defRPr/>
            </a:pPr>
            <a:r>
              <a:rPr lang="zh-TW" altLang="en-US" sz="2100" kern="0" dirty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緩和乳醣不耐症</a:t>
            </a:r>
          </a:p>
        </p:txBody>
      </p:sp>
      <p:sp>
        <p:nvSpPr>
          <p:cNvPr id="76" name="small_button4">
            <a:hlinkClick r:id="rId4" action="ppaction://hlinksldjump"/>
          </p:cNvPr>
          <p:cNvSpPr/>
          <p:nvPr/>
        </p:nvSpPr>
        <p:spPr>
          <a:xfrm>
            <a:off x="6156176" y="4509136"/>
            <a:ext cx="2074266" cy="772139"/>
          </a:xfrm>
          <a:prstGeom prst="roundRect">
            <a:avLst/>
          </a:prstGeom>
          <a:solidFill>
            <a:srgbClr val="9BBB59">
              <a:lumMod val="75000"/>
            </a:srgb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extrusionH="6350" contourW="44450" prstMaterial="plastic">
            <a:bevelT/>
          </a:sp3d>
        </p:spPr>
        <p:txBody>
          <a:bodyPr anchor="ctr"/>
          <a:lstStyle/>
          <a:p>
            <a:pPr algn="ctr" defTabSz="685800">
              <a:defRPr/>
            </a:pPr>
            <a:r>
              <a:rPr lang="zh-TW" altLang="en-US" sz="2100" kern="0" dirty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促進陰道及尿道的保健</a:t>
            </a:r>
          </a:p>
        </p:txBody>
      </p:sp>
      <p:sp>
        <p:nvSpPr>
          <p:cNvPr id="77" name="Oval 132"/>
          <p:cNvSpPr/>
          <p:nvPr/>
        </p:nvSpPr>
        <p:spPr>
          <a:xfrm>
            <a:off x="3779918" y="1704125"/>
            <a:ext cx="1547181" cy="860781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82000">
                <a:schemeClr val="accent3">
                  <a:lumMod val="50000"/>
                </a:schemeClr>
              </a:gs>
              <a:gs pos="100000">
                <a:schemeClr val="tx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extrusionH="76200" contourW="19050">
            <a:bevelT w="228600" h="25400"/>
            <a:extrusionClr>
              <a:schemeClr val="bg1">
                <a:lumMod val="95000"/>
              </a:schemeClr>
            </a:extrusionClr>
            <a:contourClr>
              <a:schemeClr val="tx2">
                <a:lumMod val="5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zh-TW" altLang="en-US" sz="2100" kern="0" dirty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抗癌</a:t>
            </a:r>
          </a:p>
        </p:txBody>
      </p:sp>
      <p:sp>
        <p:nvSpPr>
          <p:cNvPr id="78" name="Oval 81"/>
          <p:cNvSpPr/>
          <p:nvPr/>
        </p:nvSpPr>
        <p:spPr>
          <a:xfrm>
            <a:off x="3779917" y="4293112"/>
            <a:ext cx="1728188" cy="1114937"/>
          </a:xfrm>
          <a:prstGeom prst="ellipse">
            <a:avLst/>
          </a:prstGeom>
          <a:gradFill flip="none" rotWithShape="1">
            <a:gsLst>
              <a:gs pos="0">
                <a:srgbClr val="C0504D">
                  <a:lumMod val="75000"/>
                </a:srgbClr>
              </a:gs>
              <a:gs pos="82000">
                <a:srgbClr val="C0504D">
                  <a:lumMod val="50000"/>
                </a:srgbClr>
              </a:gs>
              <a:gs pos="100000">
                <a:srgbClr val="1F497D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extrusionH="76200" contourW="19050">
            <a:bevelT w="228600" h="25400"/>
            <a:extrusionClr>
              <a:sysClr val="window" lastClr="FFFFFF">
                <a:lumMod val="95000"/>
              </a:sysClr>
            </a:extrusionClr>
            <a:contourClr>
              <a:srgbClr val="1F497D">
                <a:lumMod val="50000"/>
              </a:srgbClr>
            </a:contourClr>
          </a:sp3d>
        </p:spPr>
        <p:txBody>
          <a:bodyPr anchor="ctr"/>
          <a:lstStyle/>
          <a:p>
            <a:pPr algn="ctr" defTabSz="685800">
              <a:defRPr/>
            </a:pPr>
            <a:endParaRPr lang="zh-TW" altLang="en-US" sz="2100" kern="0" dirty="0">
              <a:solidFill>
                <a:srgbClr val="FFFF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  <a:sym typeface="Arial"/>
            </a:endParaRPr>
          </a:p>
        </p:txBody>
      </p:sp>
      <p:sp>
        <p:nvSpPr>
          <p:cNvPr id="28673" name="文字方塊 28672"/>
          <p:cNvSpPr txBox="1"/>
          <p:nvPr/>
        </p:nvSpPr>
        <p:spPr>
          <a:xfrm>
            <a:off x="3708400" y="4613275"/>
            <a:ext cx="1800225" cy="46513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defTabSz="617208">
              <a:lnSpc>
                <a:spcPts val="2850"/>
              </a:lnSpc>
              <a:spcBef>
                <a:spcPts val="750"/>
              </a:spcBef>
              <a:buClr>
                <a:srgbClr val="FFFF00"/>
              </a:buClr>
              <a:buSzPct val="140000"/>
              <a:defRPr/>
            </a:pPr>
            <a:r>
              <a:rPr lang="zh-TW" altLang="en-US" sz="2100" kern="0" dirty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Arial"/>
              </a:rPr>
              <a:t>過敏反應</a:t>
            </a:r>
          </a:p>
        </p:txBody>
      </p:sp>
      <p:sp>
        <p:nvSpPr>
          <p:cNvPr id="81" name="文字方塊 80"/>
          <p:cNvSpPr txBox="1"/>
          <p:nvPr/>
        </p:nvSpPr>
        <p:spPr>
          <a:xfrm>
            <a:off x="1600200" y="5943600"/>
            <a:ext cx="5700713" cy="473075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>
            <a:spAutoFit/>
          </a:bodyPr>
          <a:lstStyle/>
          <a:p>
            <a:pPr marL="214313" indent="-214313" defTabSz="685800">
              <a:buFont typeface="Arial" pitchFamily="34" charset="0"/>
              <a:buChar char="•"/>
              <a:defRPr/>
            </a:pPr>
            <a:r>
              <a:rPr lang="en-US" altLang="zh-TW" sz="825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RAY D.STRAND, M.D., Healthy for Life Newsletter January/February 2011 Vol. 8 No. 1</a:t>
            </a:r>
          </a:p>
          <a:p>
            <a:pPr marL="214313" indent="-214313" defTabSz="685800">
              <a:buFont typeface="Arial" pitchFamily="34" charset="0"/>
              <a:buChar char="•"/>
              <a:defRPr/>
            </a:pPr>
            <a:r>
              <a:rPr lang="en-US" altLang="zh-TW" sz="825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FEMS Immunology &amp; Medical Microbiology Volume 35, Issue 2, p131–134, March 2003</a:t>
            </a:r>
          </a:p>
          <a:p>
            <a:pPr marL="214313" indent="-214313" defTabSz="685800">
              <a:buFont typeface="Arial" pitchFamily="34" charset="0"/>
              <a:buChar char="•"/>
              <a:defRPr/>
            </a:pPr>
            <a:r>
              <a:rPr lang="en-US" altLang="zh-TW" sz="825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FAO/WHO Working Group Report, 2001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8239125" y="5697538"/>
            <a:ext cx="904875" cy="300037"/>
          </a:xfrm>
          <a:prstGeom prst="rect">
            <a:avLst/>
          </a:prstGeom>
          <a:solidFill>
            <a:srgbClr val="002060"/>
          </a:solidFill>
        </p:spPr>
        <p:txBody>
          <a:bodyPr>
            <a:spAutoFit/>
          </a:bodyPr>
          <a:lstStyle/>
          <a:p>
            <a:pPr defTabSz="685800">
              <a:defRPr/>
            </a:pPr>
            <a:endParaRPr lang="zh-TW" altLang="en-US" sz="1350" dirty="0">
              <a:solidFill>
                <a:srgbClr val="000000"/>
              </a:solidFill>
            </a:endParaRPr>
          </a:p>
        </p:txBody>
      </p:sp>
      <p:sp>
        <p:nvSpPr>
          <p:cNvPr id="28" name="Rectangle 3"/>
          <p:cNvSpPr/>
          <p:nvPr/>
        </p:nvSpPr>
        <p:spPr>
          <a:xfrm>
            <a:off x="-163154" y="-20655"/>
            <a:ext cx="9614330" cy="958653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益生菌的保健</a:t>
            </a:r>
            <a:r>
              <a:rPr kumimoji="0" lang="zh-TW" altLang="en-US" sz="4400" b="1" kern="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功效</a:t>
            </a:r>
            <a:endParaRPr kumimoji="0" lang="zh-TW" altLang="en-US" sz="4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3109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8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/>
      <p:bldP spid="8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/>
          <p:nvPr/>
        </p:nvSpPr>
        <p:spPr>
          <a:xfrm>
            <a:off x="-225521" y="-1"/>
            <a:ext cx="9614330" cy="871503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補充益生菌</a:t>
            </a:r>
            <a:endParaRPr kumimoji="0" lang="zh-TW" altLang="en-US" sz="44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14516" y="1219200"/>
            <a:ext cx="8334256" cy="5152572"/>
          </a:xfrm>
          <a:prstGeom prst="rect">
            <a:avLst/>
          </a:prstGeom>
        </p:spPr>
        <p:txBody>
          <a:bodyPr/>
          <a:lstStyle/>
          <a:p>
            <a:pPr defTabSz="914400">
              <a:spcBef>
                <a:spcPts val="600"/>
              </a:spcBef>
              <a:buClr>
                <a:srgbClr val="94C600"/>
              </a:buClr>
              <a:buSzPct val="70000"/>
              <a:buFont typeface="Wingdings" pitchFamily="2" charset="2"/>
              <a:buNone/>
            </a:pPr>
            <a:r>
              <a:rPr kumimoji="0"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iauKai"/>
              </a:rPr>
              <a:t>益生</a:t>
            </a:r>
            <a:r>
              <a:rPr kumimoji="0"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iauKai"/>
              </a:rPr>
              <a:t>菌需要</a:t>
            </a:r>
            <a:r>
              <a:rPr kumimoji="0"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iauKai"/>
              </a:rPr>
              <a:t>不斷補充，因為： </a:t>
            </a:r>
          </a:p>
          <a:p>
            <a:pPr marL="1257300" lvl="2" indent="-342900" defTabSz="914400">
              <a:spcBef>
                <a:spcPct val="20000"/>
              </a:spcBef>
              <a:buClr>
                <a:srgbClr val="82AE00"/>
              </a:buClr>
              <a:buSzPct val="60000"/>
              <a:buFont typeface="Wingdings 2" pitchFamily="18" charset="2"/>
              <a:buChar char=""/>
            </a:pPr>
            <a:r>
              <a:rPr kumimoji="0" lang="zh-TW" altLang="en-US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iauKai"/>
              </a:rPr>
              <a:t>不良的飲食習慣，特別是加工和高脂肪食物 </a:t>
            </a:r>
            <a:endParaRPr kumimoji="0" lang="en-US" altLang="zh-TW" sz="2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BiauKai"/>
            </a:endParaRPr>
          </a:p>
          <a:p>
            <a:pPr marL="1257300" lvl="2" indent="-342900" defTabSz="914400">
              <a:spcBef>
                <a:spcPct val="20000"/>
              </a:spcBef>
              <a:buClr>
                <a:srgbClr val="82AE00"/>
              </a:buClr>
              <a:buSzPct val="60000"/>
              <a:buFont typeface="Wingdings 2" pitchFamily="18" charset="2"/>
              <a:buChar char=""/>
            </a:pPr>
            <a:r>
              <a:rPr kumimoji="0" lang="zh-TW" altLang="en-US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iauKai"/>
              </a:rPr>
              <a:t>抗生素的使用</a:t>
            </a:r>
            <a:endParaRPr kumimoji="0" lang="en-US" altLang="zh-TW" sz="2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BiauKai"/>
            </a:endParaRPr>
          </a:p>
          <a:p>
            <a:pPr marL="1257300" lvl="2" indent="-342900" defTabSz="914400">
              <a:spcBef>
                <a:spcPct val="20000"/>
              </a:spcBef>
              <a:buClr>
                <a:srgbClr val="82AE00"/>
              </a:buClr>
              <a:buSzPct val="60000"/>
              <a:buFont typeface="Wingdings 2" pitchFamily="18" charset="2"/>
              <a:buChar char=""/>
            </a:pPr>
            <a:r>
              <a:rPr kumimoji="0" lang="zh-TW" altLang="en-US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iauKai"/>
              </a:rPr>
              <a:t>抗炎藥的使用</a:t>
            </a:r>
            <a:endParaRPr kumimoji="0" lang="en-US" altLang="zh-TW" sz="2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BiauKai"/>
            </a:endParaRPr>
          </a:p>
          <a:p>
            <a:pPr marL="1257300" lvl="2" indent="-342900" defTabSz="914400">
              <a:spcBef>
                <a:spcPct val="20000"/>
              </a:spcBef>
              <a:buClr>
                <a:srgbClr val="82AE00"/>
              </a:buClr>
              <a:buSzPct val="60000"/>
              <a:buFont typeface="Wingdings 2" pitchFamily="18" charset="2"/>
              <a:buChar char=""/>
            </a:pPr>
            <a:r>
              <a:rPr kumimoji="0" lang="zh-TW" altLang="en-US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iauKai"/>
              </a:rPr>
              <a:t>壓力</a:t>
            </a:r>
            <a:endParaRPr kumimoji="0" lang="en-US" altLang="zh-TW" sz="2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BiauKai"/>
            </a:endParaRPr>
          </a:p>
          <a:p>
            <a:pPr marL="1257300" lvl="2" indent="-342900" defTabSz="91440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None/>
            </a:pPr>
            <a:r>
              <a:rPr kumimoji="0" lang="zh-TW" altLang="en-US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iauKai"/>
              </a:rPr>
              <a:t>皆會造成好菌的流失</a:t>
            </a:r>
            <a:r>
              <a:rPr kumimoji="0" lang="en-US" altLang="zh-TW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iauKai"/>
              </a:rPr>
              <a:t>………………</a:t>
            </a:r>
          </a:p>
          <a:p>
            <a:pPr algn="ctr" defTabSz="914400">
              <a:spcBef>
                <a:spcPts val="600"/>
              </a:spcBef>
              <a:buClr>
                <a:srgbClr val="94C600"/>
              </a:buClr>
              <a:buSzPct val="70000"/>
              <a:buFont typeface="Wingdings" pitchFamily="2" charset="2"/>
              <a:buNone/>
            </a:pPr>
            <a:endParaRPr kumimoji="0" lang="en-US" altLang="zh-TW" sz="28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BiauKai"/>
            </a:endParaRPr>
          </a:p>
          <a:p>
            <a:pPr defTabSz="914400">
              <a:spcBef>
                <a:spcPts val="600"/>
              </a:spcBef>
              <a:buClr>
                <a:srgbClr val="94C600"/>
              </a:buClr>
              <a:buSzPct val="70000"/>
              <a:buFont typeface="Wingdings" pitchFamily="2" charset="2"/>
              <a:buNone/>
            </a:pPr>
            <a:r>
              <a:rPr kumimoji="0"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iauKai"/>
              </a:rPr>
              <a:t>益</a:t>
            </a:r>
            <a:r>
              <a:rPr kumimoji="0"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iauKai"/>
              </a:rPr>
              <a:t>生菌有助於維持健康的消化系統，也是維持最佳整體健康的關鍵 </a:t>
            </a:r>
            <a:r>
              <a:rPr kumimoji="0" lang="en-US" altLang="zh-TW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iauKai"/>
              </a:rPr>
              <a:t>– </a:t>
            </a:r>
            <a:endParaRPr kumimoji="0" lang="zh-TW" altLang="en-US" sz="2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BiauKai"/>
            </a:endParaRP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2209800"/>
            <a:ext cx="2917825" cy="1781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334000"/>
            <a:ext cx="1789112" cy="134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78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/>
          <p:nvPr/>
        </p:nvSpPr>
        <p:spPr>
          <a:xfrm>
            <a:off x="0" y="-1"/>
            <a:ext cx="9144000" cy="871503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愛的奇蹟™</a:t>
            </a:r>
            <a:r>
              <a:rPr kumimoji="0" lang="zh-TW" altLang="en-US" sz="4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兒童益生菌嚼</a:t>
            </a:r>
            <a:r>
              <a:rPr kumimoji="0" lang="zh-TW" altLang="en-US" sz="4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片</a:t>
            </a:r>
            <a:endParaRPr kumimoji="0" lang="zh-TW" altLang="en-US" sz="44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590800" y="1524000"/>
            <a:ext cx="5943600" cy="449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fontAlgn="auto">
              <a:spcAft>
                <a:spcPts val="600"/>
              </a:spcAft>
              <a:buFont typeface="Arial" pitchFamily="34" charset="0"/>
              <a:buChar char="•"/>
            </a:pPr>
            <a:r>
              <a:rPr kumimoji="0"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5</a:t>
            </a:r>
            <a:r>
              <a:rPr kumimoji="0" lang="zh-TW" alt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種有益菌</a:t>
            </a:r>
            <a:endParaRPr kumimoji="0" lang="en-US" altLang="zh-TW" dirty="0" smtClean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微軟正黑體"/>
            </a:endParaRPr>
          </a:p>
          <a:p>
            <a:pPr marL="457200" indent="-457200" algn="l" fontAlgn="auto">
              <a:spcAft>
                <a:spcPts val="600"/>
              </a:spcAft>
              <a:buFont typeface="Arial" pitchFamily="34" charset="0"/>
              <a:buChar char="•"/>
            </a:pPr>
            <a:r>
              <a:rPr lang="zh-TW" alt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每顆含有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50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億</a:t>
            </a:r>
            <a:r>
              <a:rPr lang="zh-TW" alt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個</a:t>
            </a:r>
            <a:r>
              <a:rPr lang="zh-TW" altLang="en-US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益生菌</a:t>
            </a:r>
            <a:endParaRPr kumimoji="0" lang="en-US" altLang="zh-TW" dirty="0" smtClean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微軟正黑體"/>
            </a:endParaRPr>
          </a:p>
          <a:p>
            <a:pPr marL="457200" indent="-457200" algn="l" fontAlgn="auto">
              <a:spcAft>
                <a:spcPts val="600"/>
              </a:spcAft>
              <a:buFont typeface="Arial" pitchFamily="34" charset="0"/>
              <a:buChar char="•"/>
            </a:pPr>
            <a:r>
              <a:rPr kumimoji="0" lang="zh-TW" alt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專利</a:t>
            </a:r>
            <a:r>
              <a:rPr kumimoji="0" lang="en-US" altLang="zh-TW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LiveBac</a:t>
            </a:r>
            <a:r>
              <a:rPr kumimoji="0"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®</a:t>
            </a:r>
            <a:r>
              <a:rPr kumimoji="0" lang="zh-TW" alt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片劑製造技術</a:t>
            </a:r>
            <a:r>
              <a:rPr kumimoji="0" lang="en-US" altLang="zh-TW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-</a:t>
            </a:r>
            <a:r>
              <a:rPr kumimoji="0" lang="zh-TW" alt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幫助</a:t>
            </a:r>
            <a:r>
              <a:rPr kumimoji="0" lang="zh-TW" altLang="en-US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延長益生菌的存活時間</a:t>
            </a:r>
            <a:r>
              <a:rPr kumimoji="0" lang="zh-TW" alt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，且能室溫保存。</a:t>
            </a:r>
            <a:endParaRPr kumimoji="0" lang="en-US" altLang="zh-TW" dirty="0" smtClean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微軟正黑體"/>
            </a:endParaRPr>
          </a:p>
          <a:p>
            <a:pPr marL="457200" indent="-457200" algn="l" fontAlgn="auto">
              <a:spcAft>
                <a:spcPts val="600"/>
              </a:spcAft>
              <a:buFont typeface="Arial" pitchFamily="34" charset="0"/>
              <a:buChar char="•"/>
            </a:pPr>
            <a:r>
              <a:rPr kumimoji="0" lang="zh-TW" altLang="en-US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咀嚼的片劑，可口的水果口味必定深受孩子喜愛</a:t>
            </a:r>
            <a:r>
              <a:rPr kumimoji="0" lang="zh-TW" alt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。</a:t>
            </a:r>
            <a:endParaRPr kumimoji="0" lang="en-US" altLang="zh-TW" dirty="0" smtClean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微軟正黑體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124200" y="6306912"/>
            <a:ext cx="5867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kumimoji="0"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kumimoji="0" lang="en-US" altLang="zh-TW" dirty="0" err="1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LiveBac</a:t>
            </a:r>
            <a:r>
              <a:rPr kumimoji="0"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®</a:t>
            </a:r>
            <a:r>
              <a:rPr kumimoji="0"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是</a:t>
            </a:r>
            <a:r>
              <a:rPr kumimoji="0" lang="en-US" altLang="zh-TW" dirty="0" err="1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Nutraceutix</a:t>
            </a:r>
            <a:r>
              <a:rPr kumimoji="0"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公司的專利方法和</a:t>
            </a:r>
            <a:r>
              <a:rPr kumimoji="0"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註冊商標。</a:t>
            </a:r>
            <a:endParaRPr kumimoji="0" lang="zh-TW" altLang="en-US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472" y="1665612"/>
            <a:ext cx="3093720" cy="309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70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/>
          <p:nvPr/>
        </p:nvSpPr>
        <p:spPr>
          <a:xfrm>
            <a:off x="-225521" y="-1"/>
            <a:ext cx="9614330" cy="871503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嚴選</a:t>
            </a:r>
            <a:r>
              <a:rPr kumimoji="0" lang="en-US" altLang="zh-TW" sz="4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kumimoji="0" lang="zh-TW" altLang="en-US" sz="4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種益生</a:t>
            </a:r>
            <a:r>
              <a:rPr kumimoji="0" lang="zh-TW" altLang="en-US" sz="4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菌</a:t>
            </a:r>
            <a:endParaRPr kumimoji="0" lang="zh-TW" altLang="en-US" sz="44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228600" y="1066800"/>
            <a:ext cx="2743200" cy="834535"/>
            <a:chOff x="0" y="1908"/>
            <a:chExt cx="2743200" cy="834535"/>
          </a:xfrm>
        </p:grpSpPr>
        <p:sp>
          <p:nvSpPr>
            <p:cNvPr id="4" name="圓角矩形 3"/>
            <p:cNvSpPr/>
            <p:nvPr/>
          </p:nvSpPr>
          <p:spPr>
            <a:xfrm>
              <a:off x="0" y="1908"/>
              <a:ext cx="2743200" cy="834535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圓角矩形 4"/>
            <p:cNvSpPr/>
            <p:nvPr/>
          </p:nvSpPr>
          <p:spPr>
            <a:xfrm>
              <a:off x="40739" y="42647"/>
              <a:ext cx="2661722" cy="7530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zh-TW" altLang="en-US" sz="2400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雷曼氏乳酸桿菌</a:t>
              </a:r>
              <a:endParaRPr lang="en-US" altLang="zh-TW" sz="2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TW" sz="1600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Lactobacillus </a:t>
              </a:r>
              <a:r>
                <a:rPr lang="en-US" altLang="zh-TW" sz="1600" b="1" dirty="0" err="1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rhamnosus</a:t>
              </a:r>
              <a:r>
                <a:rPr lang="en-US" altLang="zh-TW" sz="1600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endParaRPr lang="en-US" sz="1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269339" y="2209800"/>
            <a:ext cx="2743200" cy="834535"/>
            <a:chOff x="0" y="878170"/>
            <a:chExt cx="2743200" cy="834535"/>
          </a:xfrm>
        </p:grpSpPr>
        <p:sp>
          <p:nvSpPr>
            <p:cNvPr id="7" name="圓角矩形 6"/>
            <p:cNvSpPr/>
            <p:nvPr/>
          </p:nvSpPr>
          <p:spPr>
            <a:xfrm>
              <a:off x="0" y="878170"/>
              <a:ext cx="2743200" cy="834535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圓角矩形 4"/>
            <p:cNvSpPr/>
            <p:nvPr/>
          </p:nvSpPr>
          <p:spPr>
            <a:xfrm>
              <a:off x="40739" y="918909"/>
              <a:ext cx="2661722" cy="7530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zh-TW" altLang="en-US" sz="2400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唾液乳酸桿菌</a:t>
              </a:r>
              <a:endParaRPr lang="en-US" altLang="zh-TW" sz="2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600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Lactobacillus </a:t>
              </a:r>
              <a:r>
                <a:rPr lang="en-US" sz="1600" b="1" dirty="0" err="1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salivarius</a:t>
              </a:r>
              <a:r>
                <a:rPr lang="zh-TW" altLang="en-US" sz="1600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endParaRPr lang="en-US" sz="1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310078" y="3429000"/>
            <a:ext cx="2743200" cy="834535"/>
            <a:chOff x="0" y="1754432"/>
            <a:chExt cx="2743200" cy="834535"/>
          </a:xfrm>
        </p:grpSpPr>
        <p:sp>
          <p:nvSpPr>
            <p:cNvPr id="11" name="圓角矩形 10"/>
            <p:cNvSpPr/>
            <p:nvPr/>
          </p:nvSpPr>
          <p:spPr>
            <a:xfrm>
              <a:off x="0" y="1754432"/>
              <a:ext cx="2743200" cy="834535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圓角矩形 4"/>
            <p:cNvSpPr/>
            <p:nvPr/>
          </p:nvSpPr>
          <p:spPr>
            <a:xfrm>
              <a:off x="40739" y="1795171"/>
              <a:ext cx="2661722" cy="7530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zh-TW" altLang="en-US" sz="2400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植物乳酸桿菌</a:t>
              </a:r>
              <a:endParaRPr lang="en-US" altLang="zh-TW" sz="2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TW" sz="1600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Lactobacillus </a:t>
              </a:r>
              <a:r>
                <a:rPr lang="en-US" altLang="zh-TW" sz="1600" b="1" dirty="0" err="1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plantarum</a:t>
              </a:r>
              <a:r>
                <a:rPr lang="zh-TW" altLang="en-US" sz="1600" b="1" i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endParaRPr lang="en-US" sz="1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310078" y="4648200"/>
            <a:ext cx="2743200" cy="834535"/>
            <a:chOff x="0" y="2630694"/>
            <a:chExt cx="2743200" cy="834535"/>
          </a:xfrm>
        </p:grpSpPr>
        <p:sp>
          <p:nvSpPr>
            <p:cNvPr id="14" name="圓角矩形 13"/>
            <p:cNvSpPr/>
            <p:nvPr/>
          </p:nvSpPr>
          <p:spPr>
            <a:xfrm>
              <a:off x="0" y="2630694"/>
              <a:ext cx="2743200" cy="834535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圓角矩形 4"/>
            <p:cNvSpPr/>
            <p:nvPr/>
          </p:nvSpPr>
          <p:spPr>
            <a:xfrm>
              <a:off x="40739" y="2671433"/>
              <a:ext cx="2661722" cy="7530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zh-TW" altLang="en-US" sz="2400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副乾酪乳酸桿菌</a:t>
              </a:r>
              <a:r>
                <a:rPr lang="en-US" altLang="zh-TW" sz="1600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Lactobacillus </a:t>
              </a:r>
              <a:r>
                <a:rPr lang="en-US" altLang="zh-TW" sz="1600" b="1" dirty="0" err="1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paracasei</a:t>
              </a:r>
              <a:r>
                <a:rPr lang="zh-TW" altLang="en-US" sz="1600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endParaRPr lang="en-US" sz="1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350817" y="5791200"/>
            <a:ext cx="2743200" cy="834535"/>
            <a:chOff x="0" y="3506956"/>
            <a:chExt cx="2743200" cy="834535"/>
          </a:xfrm>
        </p:grpSpPr>
        <p:sp>
          <p:nvSpPr>
            <p:cNvPr id="17" name="圓角矩形 16"/>
            <p:cNvSpPr/>
            <p:nvPr/>
          </p:nvSpPr>
          <p:spPr>
            <a:xfrm>
              <a:off x="0" y="3506956"/>
              <a:ext cx="2743200" cy="834535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圓角矩形 4"/>
            <p:cNvSpPr/>
            <p:nvPr/>
          </p:nvSpPr>
          <p:spPr>
            <a:xfrm>
              <a:off x="40739" y="3547695"/>
              <a:ext cx="2661722" cy="7530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zh-TW" altLang="en-US" sz="2400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唾液鏈球菌</a:t>
              </a:r>
              <a:endParaRPr lang="en-US" altLang="zh-TW" sz="2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TW" sz="1600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Streptococcus </a:t>
              </a:r>
              <a:r>
                <a:rPr lang="en-US" altLang="zh-TW" sz="1600" b="1" dirty="0" err="1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salivarius</a:t>
              </a:r>
              <a:endParaRPr lang="en-US" sz="1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3124199" y="1143000"/>
            <a:ext cx="5751743" cy="719325"/>
            <a:chOff x="2710609" y="1074"/>
            <a:chExt cx="4876800" cy="719325"/>
          </a:xfrm>
        </p:grpSpPr>
        <p:sp>
          <p:nvSpPr>
            <p:cNvPr id="32" name="圓角化同側角落矩形 31"/>
            <p:cNvSpPr/>
            <p:nvPr/>
          </p:nvSpPr>
          <p:spPr>
            <a:xfrm rot="5400000">
              <a:off x="4815195" y="-2103512"/>
              <a:ext cx="667628" cy="4876800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圓角化同側角落矩形 4"/>
            <p:cNvSpPr/>
            <p:nvPr/>
          </p:nvSpPr>
          <p:spPr>
            <a:xfrm>
              <a:off x="2743200" y="117953"/>
              <a:ext cx="4844209" cy="602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</a:pPr>
              <a:r>
                <a:rPr lang="zh-TW" altLang="en-US" sz="2400" dirty="0" smtClean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有助於消化道細菌叢生態平衡的益生菌</a:t>
              </a:r>
              <a:endParaRPr lang="en-US" sz="2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3161372" y="2304172"/>
            <a:ext cx="5751743" cy="667628"/>
            <a:chOff x="2743199" y="961625"/>
            <a:chExt cx="4876800" cy="667628"/>
          </a:xfrm>
        </p:grpSpPr>
        <p:sp>
          <p:nvSpPr>
            <p:cNvPr id="30" name="圓角化同側角落矩形 29"/>
            <p:cNvSpPr/>
            <p:nvPr/>
          </p:nvSpPr>
          <p:spPr>
            <a:xfrm rot="5400000">
              <a:off x="4847785" y="-1142961"/>
              <a:ext cx="667628" cy="4876800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圓角化同側角落矩形 6"/>
            <p:cNvSpPr/>
            <p:nvPr/>
          </p:nvSpPr>
          <p:spPr>
            <a:xfrm>
              <a:off x="2743200" y="994215"/>
              <a:ext cx="4844209" cy="602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</a:pPr>
              <a:r>
                <a:rPr lang="zh-TW" altLang="en-US" sz="2400" dirty="0" smtClean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可幫助維持身體健康</a:t>
              </a:r>
              <a:endParaRPr lang="en-US" sz="2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3227575" y="3469739"/>
            <a:ext cx="5729231" cy="667628"/>
            <a:chOff x="2743199" y="1837886"/>
            <a:chExt cx="4876800" cy="667628"/>
          </a:xfrm>
        </p:grpSpPr>
        <p:sp>
          <p:nvSpPr>
            <p:cNvPr id="28" name="圓角化同側角落矩形 27"/>
            <p:cNvSpPr/>
            <p:nvPr/>
          </p:nvSpPr>
          <p:spPr>
            <a:xfrm rot="5400000">
              <a:off x="4847785" y="-266700"/>
              <a:ext cx="667628" cy="4876800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圓角化同側角落矩形 8"/>
            <p:cNvSpPr/>
            <p:nvPr/>
          </p:nvSpPr>
          <p:spPr>
            <a:xfrm>
              <a:off x="2743200" y="1870476"/>
              <a:ext cx="4844209" cy="602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</a:pPr>
              <a:r>
                <a:rPr lang="zh-TW" altLang="en-US" sz="2400" dirty="0" smtClean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幫助消化道細菌叢生態平衡，並與有害菌競爭養分，進而促進消化道健康</a:t>
              </a:r>
              <a:endParaRPr lang="en-US" sz="2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3224390" y="4610154"/>
            <a:ext cx="5767210" cy="857580"/>
            <a:chOff x="2769038" y="3483397"/>
            <a:chExt cx="4889915" cy="688285"/>
          </a:xfrm>
        </p:grpSpPr>
        <p:sp>
          <p:nvSpPr>
            <p:cNvPr id="26" name="圓角化同側角落矩形 25"/>
            <p:cNvSpPr/>
            <p:nvPr/>
          </p:nvSpPr>
          <p:spPr>
            <a:xfrm rot="5400000">
              <a:off x="4886739" y="1378811"/>
              <a:ext cx="667628" cy="4876800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圓角化同側角落矩形 10"/>
            <p:cNvSpPr/>
            <p:nvPr/>
          </p:nvSpPr>
          <p:spPr>
            <a:xfrm>
              <a:off x="2769038" y="3569236"/>
              <a:ext cx="4844209" cy="602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</a:pPr>
              <a:r>
                <a:rPr lang="zh-TW" altLang="en-US" sz="2400" dirty="0" smtClean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抵抗酸性環境及膽汁，在消化道中保有活性</a:t>
              </a:r>
              <a:endParaRPr lang="en-US" sz="2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3205803" y="5791200"/>
            <a:ext cx="5751743" cy="667628"/>
            <a:chOff x="2743199" y="3590409"/>
            <a:chExt cx="4876800" cy="667628"/>
          </a:xfrm>
        </p:grpSpPr>
        <p:sp>
          <p:nvSpPr>
            <p:cNvPr id="24" name="圓角化同側角落矩形 23"/>
            <p:cNvSpPr/>
            <p:nvPr/>
          </p:nvSpPr>
          <p:spPr>
            <a:xfrm rot="5400000">
              <a:off x="4847785" y="1485823"/>
              <a:ext cx="667628" cy="4876800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圓角化同側角落矩形 12"/>
            <p:cNvSpPr/>
            <p:nvPr/>
          </p:nvSpPr>
          <p:spPr>
            <a:xfrm>
              <a:off x="2743200" y="3623000"/>
              <a:ext cx="4844209" cy="602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</a:pPr>
              <a:r>
                <a:rPr lang="zh-TW" altLang="en-US" sz="2400" dirty="0" smtClean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可幫助維持身體健康</a:t>
              </a:r>
              <a:endParaRPr lang="en-US" sz="2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342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/>
          <p:nvPr/>
        </p:nvSpPr>
        <p:spPr>
          <a:xfrm>
            <a:off x="-225521" y="-1"/>
            <a:ext cx="9614330" cy="871503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</a:t>
            </a:r>
            <a:r>
              <a:rPr kumimoji="0" lang="zh-TW" altLang="en-US" sz="4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選擇好</a:t>
            </a:r>
            <a:r>
              <a:rPr kumimoji="0" lang="zh-TW" altLang="en-US" sz="4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的益生菌產品呢</a:t>
            </a:r>
            <a:r>
              <a:rPr kumimoji="0" lang="en-US" altLang="zh-TW" sz="4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kumimoji="0" lang="zh-TW" altLang="en-US" sz="44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 bwMode="auto">
          <a:xfrm>
            <a:off x="447221" y="1444171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AE00"/>
              </a:buClr>
              <a:buSzPct val="6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DFAA"/>
              </a:buClr>
              <a:buSzPct val="6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buClr>
                <a:srgbClr val="4F81BD"/>
              </a:buClr>
            </a:pPr>
            <a:r>
              <a:rPr kumimoji="0" lang="zh-TW" altLang="en-US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菌種：</a:t>
            </a:r>
            <a:r>
              <a:rPr kumimoji="0" lang="zh-TW" altLang="en-US" sz="2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補充多種菌種的益生菌，其保護作用較單株菌種來的好</a:t>
            </a:r>
            <a:r>
              <a:rPr kumimoji="0" lang="en-US" altLang="zh-TW" sz="1400" i="1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(Food Research International June, 2007, 40, 629-636)</a:t>
            </a:r>
          </a:p>
          <a:p>
            <a:pPr defTabSz="914400">
              <a:buClr>
                <a:srgbClr val="4F81BD"/>
              </a:buClr>
            </a:pPr>
            <a:r>
              <a:rPr kumimoji="0" lang="zh-TW" altLang="en-US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是否能定殖腸道中：</a:t>
            </a:r>
            <a:r>
              <a:rPr kumimoji="0" lang="zh-TW" altLang="en-US" sz="2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益生菌必須通過耐胃酸膽鹽的試驗才能抵達腸胃道，定殖在腸道中</a:t>
            </a:r>
          </a:p>
          <a:p>
            <a:pPr defTabSz="914400">
              <a:buClr>
                <a:srgbClr val="4F81BD"/>
              </a:buClr>
            </a:pPr>
            <a:r>
              <a:rPr kumimoji="0" lang="zh-TW" altLang="en-US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菌數：</a:t>
            </a:r>
            <a:r>
              <a:rPr kumimoji="0" lang="zh-TW" altLang="en-US" sz="2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菌數</a:t>
            </a:r>
            <a:r>
              <a:rPr kumimoji="0" lang="en-US" altLang="zh-TW" sz="28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</a:rPr>
              <a:t>20</a:t>
            </a:r>
            <a:r>
              <a:rPr kumimoji="0" lang="zh-TW" altLang="en-US" sz="2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億</a:t>
            </a:r>
            <a:r>
              <a:rPr kumimoji="0" lang="en-US" altLang="zh-TW" sz="2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kumimoji="0" lang="en-US" altLang="zh-TW" sz="28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</a:rPr>
              <a:t>100</a:t>
            </a:r>
            <a:r>
              <a:rPr kumimoji="0" lang="zh-TW" altLang="en-US" sz="2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億爲宜，以腸道空間來說，每日服用活菌數最好能在</a:t>
            </a:r>
            <a:r>
              <a:rPr kumimoji="0" lang="en-US" altLang="zh-TW" sz="28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</a:rPr>
              <a:t>20</a:t>
            </a:r>
            <a:r>
              <a:rPr kumimoji="0" lang="zh-TW" altLang="en-US" sz="2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億數以 上，一天</a:t>
            </a:r>
            <a:r>
              <a:rPr kumimoji="0" lang="en-US" altLang="zh-TW" sz="28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</a:rPr>
              <a:t>20~100</a:t>
            </a:r>
            <a:r>
              <a:rPr kumimoji="0" lang="zh-TW" altLang="en-US" sz="2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億最適合</a:t>
            </a:r>
          </a:p>
          <a:p>
            <a:pPr defTabSz="914400">
              <a:buClr>
                <a:srgbClr val="4F81BD"/>
              </a:buClr>
            </a:pPr>
            <a:r>
              <a:rPr kumimoji="0" lang="zh-TW" altLang="en-US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保存：</a:t>
            </a:r>
            <a:r>
              <a:rPr kumimoji="0" lang="zh-TW" altLang="en-US" sz="2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益生菌是活的東西，有其的壽命。使用專利技術來保持益生菌的活性</a:t>
            </a:r>
          </a:p>
          <a:p>
            <a:pPr defTabSz="914400">
              <a:buClr>
                <a:srgbClr val="4F81BD"/>
              </a:buClr>
            </a:pPr>
            <a:r>
              <a:rPr kumimoji="0" lang="zh-TW" altLang="en-US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可靠性</a:t>
            </a:r>
            <a:r>
              <a:rPr kumimoji="0" lang="zh-TW" altLang="en-US" sz="2800" dirty="0" smtClean="0">
                <a:solidFill>
                  <a:srgbClr val="6F95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kumimoji="0" lang="zh-TW" altLang="en-US" sz="2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建議選擇符合良好製造規範</a:t>
            </a:r>
            <a:r>
              <a:rPr kumimoji="0" lang="zh-TW" altLang="en-US" sz="28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</a:rPr>
              <a:t>（</a:t>
            </a:r>
            <a:r>
              <a:rPr kumimoji="0" lang="en-US" altLang="zh-TW" sz="28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</a:rPr>
              <a:t>GMP</a:t>
            </a:r>
            <a:r>
              <a:rPr kumimoji="0" lang="zh-TW" altLang="en-US" sz="28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</a:rPr>
              <a:t>）</a:t>
            </a:r>
            <a:r>
              <a:rPr kumimoji="0" lang="zh-TW" altLang="en-US" sz="2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的產品，比較有品質保障</a:t>
            </a:r>
          </a:p>
          <a:p>
            <a:pPr defTabSz="914400">
              <a:buClr>
                <a:srgbClr val="4F81BD"/>
              </a:buClr>
            </a:pPr>
            <a:endParaRPr kumimoji="0" lang="zh-TW" altLang="en-US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2700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/>
          <p:nvPr/>
        </p:nvSpPr>
        <p:spPr>
          <a:xfrm>
            <a:off x="-225521" y="-1"/>
            <a:ext cx="9614330" cy="871503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兒童使用益生菌的</a:t>
            </a:r>
            <a:r>
              <a:rPr kumimoji="0" lang="zh-TW" altLang="en-US" sz="4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好處</a:t>
            </a:r>
            <a:endParaRPr kumimoji="0" lang="zh-TW" altLang="en-US" sz="44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81000" y="1295400"/>
            <a:ext cx="8229600" cy="3473761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fontAlgn="auto">
              <a:spcAft>
                <a:spcPts val="0"/>
              </a:spcAft>
              <a:buFont typeface="Arial" pitchFamily="34" charset="0"/>
              <a:buChar char="•"/>
            </a:pPr>
            <a:r>
              <a:rPr kumimoji="0"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補充</a:t>
            </a:r>
            <a:r>
              <a:rPr kumimoji="0"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益生菌，有助於增加兒童腸內“好”菌</a:t>
            </a:r>
            <a:r>
              <a:rPr kumimoji="0"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0" lang="en-US" altLang="zh-TW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Char char="•"/>
            </a:pPr>
            <a:r>
              <a:rPr kumimoji="0"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益生菌在大腸中，利用小腸無法消化吸收的物質為食物，發酵產生有益腸道之物質，並抑制壞菌</a:t>
            </a:r>
            <a:r>
              <a:rPr kumimoji="0"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生長</a:t>
            </a:r>
            <a:endParaRPr kumimoji="0" lang="en-US" altLang="zh-TW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l"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kumimoji="0"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幫助</a:t>
            </a:r>
            <a:r>
              <a:rPr kumimoji="0"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改變細菌叢生態，幫助維持消化道機能，幫助調整體質達到健康的維持</a:t>
            </a:r>
            <a:r>
              <a:rPr kumimoji="0"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0" lang="zh-TW" altLang="en-US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Char char="•"/>
            </a:pPr>
            <a:endParaRPr kumimoji="0" lang="en-US" altLang="zh-TW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5044" y="4191000"/>
            <a:ext cx="6553200" cy="291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39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/>
          <p:nvPr/>
        </p:nvSpPr>
        <p:spPr>
          <a:xfrm>
            <a:off x="-225521" y="-1"/>
            <a:ext cx="9614330" cy="871503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常見</a:t>
            </a:r>
            <a:r>
              <a:rPr kumimoji="0" lang="zh-TW" altLang="en-US" sz="4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endParaRPr kumimoji="0" lang="zh-TW" altLang="en-US" sz="44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3716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AE00"/>
              </a:buClr>
              <a:buSzPct val="6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DFAA"/>
              </a:buClr>
              <a:buSzPct val="6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>
              <a:buClr>
                <a:srgbClr val="94C600"/>
              </a:buClr>
            </a:pPr>
            <a:r>
              <a:rPr kumimoji="0" lang="zh-TW" altLang="en-US" sz="28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我應該如何食用愛的奇蹟™兒童益生菌嚼片？</a:t>
            </a:r>
            <a:endParaRPr kumimoji="0" lang="zh-TW" altLang="en-US" sz="2800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914400" eaLnBrk="1" hangingPunct="1">
              <a:buClr>
                <a:srgbClr val="94C600"/>
              </a:buClr>
              <a:buFont typeface="Wingdings" pitchFamily="2" charset="2"/>
              <a:buNone/>
            </a:pPr>
            <a:r>
              <a:rPr kumimoji="0" lang="zh-TW" altLang="en-US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每天早餐前</a:t>
            </a:r>
            <a:r>
              <a:rPr kumimoji="0" lang="zh-CN" altLang="en-US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</a:t>
            </a:r>
            <a:r>
              <a:rPr kumimoji="0" lang="zh-TW" altLang="en-US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用一粒，可咬碎或含於口中待其</a:t>
            </a:r>
            <a:r>
              <a:rPr kumimoji="0" lang="zh-CN" altLang="en-US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溶</a:t>
            </a:r>
            <a:r>
              <a:rPr kumimoji="0" lang="zh-TW" altLang="en-US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化</a:t>
            </a:r>
            <a:r>
              <a:rPr kumimoji="0" lang="zh-CN" altLang="en-US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，或按醫護人員指示食用。兩歲以下兒童不宜</a:t>
            </a:r>
            <a:r>
              <a:rPr kumimoji="0" lang="zh-TW" altLang="en-US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食用</a:t>
            </a:r>
            <a:r>
              <a:rPr kumimoji="0" lang="zh-CN" altLang="en-US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0" lang="zh-TW" altLang="en-US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914400" eaLnBrk="1" hangingPunct="1">
              <a:buClr>
                <a:srgbClr val="94C600"/>
              </a:buClr>
              <a:buFont typeface="Wingdings" pitchFamily="2" charset="2"/>
              <a:buNone/>
            </a:pPr>
            <a:endParaRPr kumimoji="0" lang="zh-TW" altLang="en-US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914400" eaLnBrk="1" hangingPunct="1">
              <a:buClr>
                <a:srgbClr val="94C600"/>
              </a:buClr>
              <a:buFont typeface="Wingdings" pitchFamily="2" charset="2"/>
              <a:buNone/>
            </a:pPr>
            <a:endParaRPr kumimoji="0" lang="zh-TW" altLang="en-US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914400" eaLnBrk="1" hangingPunct="1">
              <a:buClr>
                <a:srgbClr val="94C600"/>
              </a:buClr>
            </a:pPr>
            <a:r>
              <a:rPr kumimoji="0" lang="zh-TW" altLang="en-US" sz="2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愛的奇蹟™</a:t>
            </a:r>
            <a:r>
              <a:rPr kumimoji="0" lang="zh-TW" altLang="en-US" sz="28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兒童益生菌嚼片含有任何致敏原嗎？</a:t>
            </a:r>
            <a:endParaRPr kumimoji="0" lang="zh-TW" altLang="en-US" sz="2800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914400" eaLnBrk="1" hangingPunct="1">
              <a:buClr>
                <a:srgbClr val="94C600"/>
              </a:buClr>
              <a:buFont typeface="Wingdings" pitchFamily="2" charset="2"/>
              <a:buNone/>
            </a:pPr>
            <a:r>
              <a:rPr kumimoji="0" lang="zh-TW" altLang="en-US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愛的奇蹟™兒童益生菌嚼片含有發酵過程產生的微量奶類。每份量所含奶類少於</a:t>
            </a:r>
            <a:r>
              <a:rPr kumimoji="0" lang="en-US" altLang="zh-TW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 ppm</a:t>
            </a:r>
            <a:r>
              <a:rPr kumimoji="0" lang="zh-TW" altLang="en-US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，含量極少，對乳糖敏感的人仍可食用。</a:t>
            </a:r>
          </a:p>
          <a:p>
            <a:pPr defTabSz="914400" eaLnBrk="1" hangingPunct="1">
              <a:buClr>
                <a:srgbClr val="94C600"/>
              </a:buClr>
              <a:buFont typeface="Wingdings" pitchFamily="2" charset="2"/>
              <a:buNone/>
            </a:pPr>
            <a:endParaRPr kumimoji="0" lang="zh-TW" altLang="en-US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3502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/>
          <p:nvPr/>
        </p:nvSpPr>
        <p:spPr>
          <a:xfrm>
            <a:off x="-225521" y="-1"/>
            <a:ext cx="9614330" cy="871503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常見</a:t>
            </a:r>
            <a:r>
              <a:rPr kumimoji="0" lang="zh-TW" altLang="en-US" sz="4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endParaRPr kumimoji="0" lang="zh-TW" altLang="en-US" sz="44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1219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AE00"/>
              </a:buClr>
              <a:buSzPct val="6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DFAA"/>
              </a:buClr>
              <a:buSzPct val="6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>
              <a:buClr>
                <a:srgbClr val="94C600"/>
              </a:buClr>
            </a:pPr>
            <a:r>
              <a:rPr kumimoji="0" lang="zh-TW" altLang="en-US" sz="28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我的孩子食用愛的奇蹟™兒童益生菌嚼片後，它需要多久的時間才開始幫助孩子的消化？</a:t>
            </a:r>
            <a:endParaRPr kumimoji="0" lang="zh-TW" altLang="en-US" sz="2800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914400" eaLnBrk="1" hangingPunct="1">
              <a:buClr>
                <a:srgbClr val="94C600"/>
              </a:buClr>
              <a:buFont typeface="Wingdings" pitchFamily="2" charset="2"/>
              <a:buNone/>
            </a:pPr>
            <a:r>
              <a:rPr kumimoji="0" lang="zh-TW" altLang="en-US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所需的時間因人而異。有時候幫助消化的功能會於幾天內開始，有時則可能需要數個星期。 </a:t>
            </a:r>
          </a:p>
          <a:p>
            <a:pPr defTabSz="914400" eaLnBrk="1" hangingPunct="1">
              <a:buClr>
                <a:srgbClr val="94C600"/>
              </a:buClr>
              <a:buFont typeface="Wingdings" pitchFamily="2" charset="2"/>
              <a:buNone/>
            </a:pPr>
            <a:endParaRPr kumimoji="0" lang="zh-TW" altLang="en-US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914400" eaLnBrk="1" hangingPunct="1">
              <a:buClr>
                <a:srgbClr val="94C600"/>
              </a:buClr>
              <a:buFont typeface="Wingdings" pitchFamily="2" charset="2"/>
              <a:buNone/>
            </a:pPr>
            <a:endParaRPr kumimoji="0" lang="zh-TW" altLang="en-US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914400" eaLnBrk="1" hangingPunct="1">
              <a:buClr>
                <a:srgbClr val="94C600"/>
              </a:buClr>
            </a:pPr>
            <a:r>
              <a:rPr kumimoji="0" lang="zh-TW" altLang="en-US" sz="28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什麼是</a:t>
            </a:r>
            <a:r>
              <a:rPr kumimoji="0" lang="en-US" altLang="zh-TW" sz="2800" b="1" dirty="0" err="1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LiveBac</a:t>
            </a:r>
            <a:r>
              <a:rPr kumimoji="0" lang="en-US" altLang="zh-TW" sz="28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®</a:t>
            </a:r>
            <a:r>
              <a:rPr kumimoji="0" lang="zh-TW" altLang="en-US" sz="28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片劑製造技術？它爲何重要？</a:t>
            </a:r>
            <a:endParaRPr kumimoji="0" lang="zh-TW" altLang="en-US" sz="2800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914400" eaLnBrk="1" hangingPunct="1">
              <a:buClr>
                <a:srgbClr val="94C600"/>
              </a:buClr>
              <a:buFont typeface="Wingdings" pitchFamily="2" charset="2"/>
              <a:buNone/>
            </a:pPr>
            <a:r>
              <a:rPr kumimoji="0" lang="zh-TW" altLang="en-US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益生菌是活體的微生物，必需在裝瓶過程和食用時持續存活才能在消化道中發揮作用。但許多產品中的益生菌在裝瓶後很快就失去活性。</a:t>
            </a:r>
            <a:r>
              <a:rPr kumimoji="0" lang="en-US" altLang="zh-TW" dirty="0" err="1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LiveBac</a:t>
            </a:r>
            <a:r>
              <a:rPr kumimoji="0" lang="en-US" altLang="zh-TW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®</a:t>
            </a:r>
            <a:r>
              <a:rPr kumimoji="0" lang="zh-TW" altLang="en-US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技術能夠幫助延長益生菌的存活時間，即使在室溫中也能發揮作用。</a:t>
            </a:r>
          </a:p>
          <a:p>
            <a:pPr defTabSz="914400" eaLnBrk="1" hangingPunct="1">
              <a:buClr>
                <a:srgbClr val="94C600"/>
              </a:buClr>
              <a:buFont typeface="Wingdings" pitchFamily="2" charset="2"/>
              <a:buNone/>
            </a:pPr>
            <a:endParaRPr kumimoji="0" lang="zh-TW" altLang="en-US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8940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2"/>
          <p:cNvSpPr txBox="1">
            <a:spLocks/>
          </p:cNvSpPr>
          <p:nvPr/>
        </p:nvSpPr>
        <p:spPr>
          <a:xfrm>
            <a:off x="914400" y="1447800"/>
            <a:ext cx="7315200" cy="4860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kumimoji="0" lang="en-US" altLang="zh-TW" b="1" dirty="0" smtClean="0">
              <a:solidFill>
                <a:prstClr val="black">
                  <a:tint val="75000"/>
                </a:prst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667000" y="2984182"/>
            <a:ext cx="6305550" cy="305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kumimoji="0"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産品代碼</a:t>
            </a:r>
            <a:r>
              <a:rPr kumimoji="0" lang="en-US" altLang="zh-TW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kumimoji="0" lang="en-US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T6902</a:t>
            </a:r>
            <a:endParaRPr kumimoji="0" lang="en-US" altLang="zh-TW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 fontAlgn="auto">
              <a:spcAft>
                <a:spcPts val="0"/>
              </a:spcAft>
            </a:pPr>
            <a:r>
              <a:rPr kumimoji="0"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容量</a:t>
            </a:r>
            <a:r>
              <a:rPr kumimoji="0" lang="en-US" altLang="zh-TW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30</a:t>
            </a:r>
            <a:r>
              <a:rPr kumimoji="0"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粒</a:t>
            </a:r>
          </a:p>
          <a:p>
            <a:pPr algn="l" fontAlgn="auto">
              <a:spcAft>
                <a:spcPts val="0"/>
              </a:spcAft>
            </a:pPr>
            <a:r>
              <a:rPr kumimoji="0"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超連鎖成本價</a:t>
            </a:r>
            <a:r>
              <a:rPr kumimoji="0" lang="en-US" altLang="zh-TW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kumimoji="0" lang="en-US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NT</a:t>
            </a:r>
            <a:r>
              <a:rPr kumimoji="0"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en-US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880</a:t>
            </a:r>
            <a:r>
              <a:rPr kumimoji="0"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kumimoji="0" lang="zh-TW" altLang="en-US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 fontAlgn="auto">
              <a:spcAft>
                <a:spcPts val="0"/>
              </a:spcAft>
            </a:pPr>
            <a:r>
              <a:rPr kumimoji="0"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建議零售價</a:t>
            </a:r>
            <a:r>
              <a:rPr kumimoji="0" lang="en-US" altLang="zh-TW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kumimoji="0" lang="en-US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NT</a:t>
            </a:r>
            <a:r>
              <a:rPr kumimoji="0"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en-US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1,230</a:t>
            </a:r>
            <a:r>
              <a:rPr kumimoji="0"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kumimoji="0" lang="zh-TW" altLang="en-US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 fontAlgn="auto">
              <a:spcAft>
                <a:spcPts val="0"/>
              </a:spcAft>
            </a:pPr>
            <a:r>
              <a:rPr kumimoji="0" lang="en-US" altLang="zh-TW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BV: </a:t>
            </a:r>
            <a:r>
              <a:rPr kumimoji="0" lang="en-US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r>
            <a:endParaRPr kumimoji="0" lang="en-US" altLang="zh-TW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Rounded Rectangle 5"/>
          <p:cNvSpPr/>
          <p:nvPr/>
        </p:nvSpPr>
        <p:spPr>
          <a:xfrm>
            <a:off x="2228180" y="1246271"/>
            <a:ext cx="6915820" cy="1143399"/>
          </a:xfrm>
          <a:prstGeom prst="roundRect">
            <a:avLst>
              <a:gd name="adj" fmla="val 8337"/>
            </a:avLst>
          </a:prstGeom>
          <a:solidFill>
            <a:srgbClr val="7030A0"/>
          </a:solidFill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sz="4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愛的奇蹟™</a:t>
            </a:r>
            <a:r>
              <a:rPr lang="zh-TW" altLang="en-US" sz="4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兒童益生菌嚼</a:t>
            </a:r>
            <a:r>
              <a:rPr lang="zh-TW" altLang="en-US" sz="4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片</a:t>
            </a:r>
            <a:endParaRPr kumimoji="0" lang="zh-TW" altLang="en-US" sz="40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等腰三角形 13"/>
          <p:cNvSpPr/>
          <p:nvPr/>
        </p:nvSpPr>
        <p:spPr>
          <a:xfrm rot="16200000">
            <a:off x="7674801" y="4364958"/>
            <a:ext cx="1714500" cy="1139825"/>
          </a:xfrm>
          <a:prstGeom prst="triangle">
            <a:avLst>
              <a:gd name="adj" fmla="val 50953"/>
            </a:avLst>
          </a:prstGeom>
          <a:solidFill>
            <a:srgbClr val="7030A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zh-TW" altLang="en-US" sz="4400" b="1" i="1" kern="0">
              <a:solidFill>
                <a:prstClr val="white"/>
              </a:solidFill>
              <a:latin typeface="Calibri"/>
              <a:ea typeface="新細明體"/>
            </a:endParaRPr>
          </a:p>
        </p:txBody>
      </p:sp>
      <p:pic>
        <p:nvPicPr>
          <p:cNvPr id="9" name="Picture 7" descr="markettaiwan-1354515724_600.jpg"/>
          <p:cNvPicPr>
            <a:picLocks noChangeAspect="1"/>
          </p:cNvPicPr>
          <p:nvPr/>
        </p:nvPicPr>
        <p:blipFill>
          <a:blip r:embed="rId3"/>
          <a:srcRect l="1305" t="27391" b="30870"/>
          <a:stretch>
            <a:fillRect/>
          </a:stretch>
        </p:blipFill>
        <p:spPr bwMode="auto">
          <a:xfrm>
            <a:off x="381000" y="5986462"/>
            <a:ext cx="15240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860" y="2698401"/>
            <a:ext cx="3093720" cy="30937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37151"/>
            <a:ext cx="1028700" cy="148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82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85800" y="1143000"/>
            <a:ext cx="8077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zh-TW" altLang="en-US" sz="6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現在小孩都吃什麼？</a:t>
            </a:r>
            <a:r>
              <a:rPr lang="en-US" altLang="zh-TW" sz="6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</a:p>
        </p:txBody>
      </p:sp>
      <p:sp>
        <p:nvSpPr>
          <p:cNvPr id="8" name="Rectangle 3"/>
          <p:cNvSpPr/>
          <p:nvPr/>
        </p:nvSpPr>
        <p:spPr>
          <a:xfrm>
            <a:off x="-225521" y="-1"/>
            <a:ext cx="9614330" cy="871503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知識小學堂</a:t>
            </a:r>
            <a:endParaRPr kumimoji="0" lang="en-US" sz="44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77423" y="5105400"/>
            <a:ext cx="32848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zh-TW" altLang="en-US" sz="3200" dirty="0">
                <a:solidFill>
                  <a:prstClr val="black"/>
                </a:solidFill>
              </a:rPr>
              <a:t>高度精緻</a:t>
            </a:r>
            <a:r>
              <a:rPr lang="zh-TW" altLang="en-US" sz="3200" dirty="0" smtClean="0">
                <a:solidFill>
                  <a:prstClr val="black"/>
                </a:solidFill>
              </a:rPr>
              <a:t>化飲食</a:t>
            </a:r>
            <a:r>
              <a:rPr lang="en-US" altLang="zh-TW" sz="3200" dirty="0" smtClean="0">
                <a:solidFill>
                  <a:prstClr val="black"/>
                </a:solidFill>
              </a:rPr>
              <a:t>?</a:t>
            </a:r>
            <a:endParaRPr lang="zh-TW" altLang="en-US" sz="3200" dirty="0">
              <a:solidFill>
                <a:prstClr val="black"/>
              </a:solidFill>
            </a:endParaRPr>
          </a:p>
        </p:txBody>
      </p:sp>
      <p:pic>
        <p:nvPicPr>
          <p:cNvPr id="2050" name="Picture 2" descr="https://encrypted-tbn0.gstatic.com/images?q=tbn:ANd9GcQ2oRAUjyujS3J_KzTiba1697l156lM3yAL0oNJtqIZYVGrTXl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23" y="2660352"/>
            <a:ext cx="3554866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ombaby.tw/wp-content/uploads/2013/12/fh002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462" y="2438400"/>
            <a:ext cx="2857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5427775" y="5166955"/>
            <a:ext cx="32848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zh-TW" altLang="en-US" sz="3200" dirty="0" smtClean="0">
                <a:solidFill>
                  <a:prstClr val="black"/>
                </a:solidFill>
              </a:rPr>
              <a:t>天然未加工粗食</a:t>
            </a:r>
            <a:r>
              <a:rPr lang="en-US" altLang="zh-TW" sz="3200" dirty="0" smtClean="0">
                <a:solidFill>
                  <a:prstClr val="black"/>
                </a:solidFill>
              </a:rPr>
              <a:t>?</a:t>
            </a:r>
            <a:endParaRPr lang="zh-TW" altLang="en-US" sz="3200" dirty="0">
              <a:solidFill>
                <a:prstClr val="black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16866" y="3629025"/>
            <a:ext cx="1146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400"/>
            <a:r>
              <a:rPr lang="en-US" altLang="zh-TW" sz="5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vs.</a:t>
            </a:r>
            <a:endParaRPr lang="zh-TW" altLang="en-US" sz="5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538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/>
          <p:nvPr/>
        </p:nvSpPr>
        <p:spPr>
          <a:xfrm>
            <a:off x="-225521" y="-1"/>
            <a:ext cx="9614330" cy="871503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現在小孩都吃什麼？</a:t>
            </a:r>
            <a:r>
              <a:rPr kumimoji="0" lang="en-US" altLang="zh-TW" sz="4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kumimoji="0" lang="en-US" sz="44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44858" y="1219200"/>
            <a:ext cx="80010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AE00"/>
              </a:buClr>
              <a:buSzPct val="6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DFAA"/>
              </a:buClr>
              <a:buSzPct val="6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>
              <a:spcBef>
                <a:spcPts val="1200"/>
              </a:spcBef>
              <a:spcAft>
                <a:spcPts val="600"/>
              </a:spcAft>
              <a:buClr>
                <a:srgbClr val="94C600"/>
              </a:buClr>
            </a:pPr>
            <a:r>
              <a:rPr kumimoji="0" lang="zh-TW" altLang="en-US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調查發現，超過一半的台灣學童早餐都不健康，部分學童甚至天天吃</a:t>
            </a:r>
            <a:r>
              <a:rPr kumimoji="0"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高油糖鹽食物當早晚餐</a:t>
            </a:r>
            <a:r>
              <a:rPr kumimoji="0" lang="zh-TW" altLang="en-US" sz="1800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（董氏基金會，</a:t>
            </a:r>
            <a:r>
              <a:rPr kumimoji="0" lang="en-US" altLang="zh-TW" sz="1800" dirty="0" smtClean="0">
                <a:solidFill>
                  <a:srgbClr val="3E3D2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2012</a:t>
            </a:r>
            <a:r>
              <a:rPr kumimoji="0" lang="zh-TW" altLang="en-US" sz="1800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kumimoji="0" lang="en-US" altLang="zh-TW" sz="1800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0" lang="zh-TW" altLang="en-US" sz="1800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914400" eaLnBrk="1" hangingPunct="1">
              <a:spcBef>
                <a:spcPts val="1200"/>
              </a:spcBef>
              <a:spcAft>
                <a:spcPts val="600"/>
              </a:spcAft>
              <a:buClr>
                <a:srgbClr val="94C600"/>
              </a:buClr>
              <a:defRPr/>
            </a:pPr>
            <a:r>
              <a:rPr kumimoji="0" lang="zh-TW" altLang="en-US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調查發現，學童比成人更喜歡也更常吃高鹽食物，最常攝取依序分別為鍋貼、炸雞塊、鹹酥雞、炸排骨、即食湯品、洋芋片、泡麵等。</a:t>
            </a:r>
            <a:r>
              <a:rPr kumimoji="0" lang="zh-TW" altLang="en-US" sz="18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（董氏基金會，</a:t>
            </a:r>
            <a:r>
              <a:rPr kumimoji="0" lang="en-US" altLang="zh-TW" sz="1800" dirty="0">
                <a:solidFill>
                  <a:srgbClr val="3E3D2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2012</a:t>
            </a:r>
            <a:r>
              <a:rPr kumimoji="0" lang="zh-TW" altLang="en-US" sz="18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kumimoji="0" lang="en-US" altLang="zh-TW" sz="1800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0" lang="en-US" altLang="zh-TW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914400" eaLnBrk="1" hangingPunct="1">
              <a:spcBef>
                <a:spcPts val="1200"/>
              </a:spcBef>
              <a:spcAft>
                <a:spcPts val="600"/>
              </a:spcAft>
              <a:buClr>
                <a:srgbClr val="94C600"/>
              </a:buClr>
            </a:pPr>
            <a:r>
              <a:rPr kumimoji="0" lang="en-US" altLang="zh-TW" dirty="0" smtClean="0">
                <a:solidFill>
                  <a:srgbClr val="3E3D2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2010</a:t>
            </a:r>
            <a:r>
              <a:rPr kumimoji="0" lang="zh-TW" altLang="en-US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kumimoji="0" lang="en-US" altLang="zh-TW" dirty="0" smtClean="0">
                <a:solidFill>
                  <a:srgbClr val="3E3D2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2011</a:t>
            </a:r>
            <a:r>
              <a:rPr kumimoji="0" lang="zh-TW" altLang="en-US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年國民營養健康狀況變遷調查也顯示，</a:t>
            </a:r>
            <a:r>
              <a:rPr kumimoji="0"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學童每日鈉攝取量比成人高</a:t>
            </a:r>
            <a:r>
              <a:rPr kumimoji="0" lang="zh-TW" altLang="en-US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，超出國民健康署建議成人每日攝取量上限</a:t>
            </a:r>
            <a:r>
              <a:rPr kumimoji="0" lang="en-US" altLang="zh-TW" dirty="0" smtClean="0">
                <a:solidFill>
                  <a:srgbClr val="3E3D2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2400</a:t>
            </a:r>
            <a:r>
              <a:rPr kumimoji="0" lang="zh-TW" altLang="en-US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毫克的</a:t>
            </a:r>
            <a:r>
              <a:rPr kumimoji="0"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1.5</a:t>
            </a:r>
            <a:r>
              <a:rPr kumimoji="0"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～</a:t>
            </a:r>
            <a:r>
              <a:rPr kumimoji="0"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kumimoji="0"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倍</a:t>
            </a:r>
            <a:r>
              <a:rPr kumimoji="0" lang="zh-TW" altLang="en-US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kumimoji="0" lang="zh-TW" altLang="en-US" sz="1800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（董氏基金會，</a:t>
            </a:r>
            <a:r>
              <a:rPr kumimoji="0" lang="en-US" altLang="zh-TW" sz="1800" dirty="0" smtClean="0">
                <a:solidFill>
                  <a:srgbClr val="3E3D2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2012</a:t>
            </a:r>
            <a:r>
              <a:rPr kumimoji="0" lang="zh-TW" altLang="en-US" sz="1800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kumimoji="0" lang="en-US" altLang="zh-TW" sz="1800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defTabSz="914400" eaLnBrk="1" hangingPunct="1">
              <a:spcBef>
                <a:spcPts val="1200"/>
              </a:spcBef>
              <a:spcAft>
                <a:spcPts val="600"/>
              </a:spcAft>
              <a:buClr>
                <a:srgbClr val="94C600"/>
              </a:buClr>
            </a:pPr>
            <a:r>
              <a:rPr kumimoji="0" lang="zh-TW" altLang="en-US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愈都市化、西方化的生活型態和飲食習慣，腸道中厭氧菌菌數愈增加，患過敏病的比例也愈增加；相反的，幼兒糞便中乳酸菌菌數愈多的地區，過敏病的比例愈低。 </a:t>
            </a:r>
            <a:r>
              <a:rPr kumimoji="0" lang="en-US" altLang="zh-TW" sz="1800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1800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台灣兒童過敏氣喘免疫及風濕病醫學會 </a:t>
            </a:r>
            <a:r>
              <a:rPr kumimoji="0" lang="en-US" altLang="zh-TW" sz="1800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; 2009</a:t>
            </a:r>
            <a:r>
              <a:rPr kumimoji="0" lang="zh-TW" altLang="en-US" sz="1800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kumimoji="0" lang="en-US" altLang="zh-TW" sz="1800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kumimoji="0" lang="zh-TW" altLang="en-US" sz="1800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kumimoji="0" lang="en-US" altLang="zh-TW" sz="1800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kumimoji="0" lang="zh-TW" altLang="en-US" sz="1800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kumimoji="0" lang="en-US" altLang="zh-TW" sz="1800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defTabSz="914400" eaLnBrk="1" hangingPunct="1">
              <a:spcBef>
                <a:spcPts val="1200"/>
              </a:spcBef>
              <a:spcAft>
                <a:spcPts val="600"/>
              </a:spcAft>
              <a:buClr>
                <a:srgbClr val="94C600"/>
              </a:buClr>
            </a:pPr>
            <a:endParaRPr kumimoji="0" lang="en-US" altLang="zh-TW" sz="1800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3902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85800" y="1204686"/>
            <a:ext cx="80772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Bef>
                <a:spcPts val="600"/>
              </a:spcBef>
              <a:spcAft>
                <a:spcPts val="600"/>
              </a:spcAft>
            </a:pPr>
            <a:r>
              <a:rPr lang="en-US" altLang="zh-TW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</a:t>
            </a:r>
            <a:r>
              <a:rPr lang="zh-TW" altLang="en-US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型飲食</a:t>
            </a:r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危機</a:t>
            </a:r>
            <a:endParaRPr lang="en-US" altLang="zh-TW" sz="40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571500" defTabSz="9144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zh-TW" altLang="en-US" sz="3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 </a:t>
            </a:r>
            <a:r>
              <a:rPr lang="en-US" altLang="zh-TW" sz="3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3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高蛋白質、高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鈉高、膽固醇</a:t>
            </a:r>
            <a:endParaRPr lang="en-US" altLang="zh-TW" sz="3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571500" defTabSz="9144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en-US" sz="32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低 </a:t>
            </a:r>
            <a:r>
              <a:rPr lang="en-US" altLang="zh-TW" sz="32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32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低</a:t>
            </a:r>
            <a:r>
              <a:rPr lang="zh-TW" altLang="en-US" sz="32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鈣質</a:t>
            </a:r>
            <a:r>
              <a:rPr lang="zh-TW" altLang="en-US" sz="32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、低膳食纖維</a:t>
            </a:r>
            <a:endParaRPr lang="en-US" altLang="zh-TW" sz="32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-225521" y="-1"/>
            <a:ext cx="9614330" cy="871503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台灣兒童</a:t>
            </a:r>
            <a:r>
              <a:rPr kumimoji="0" lang="zh-TW" altLang="en-US" sz="4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的飲食危機</a:t>
            </a:r>
            <a:r>
              <a:rPr kumimoji="0" lang="en-US" altLang="zh-TW" sz="4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..</a:t>
            </a:r>
            <a:endParaRPr kumimoji="0" lang="en-US" sz="44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6" t="35883" r="49204" b="37261"/>
          <a:stretch/>
        </p:blipFill>
        <p:spPr bwMode="auto">
          <a:xfrm>
            <a:off x="1600200" y="3508829"/>
            <a:ext cx="5105400" cy="2682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685800" y="6474023"/>
            <a:ext cx="8458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董事基金會</a:t>
            </a:r>
            <a:r>
              <a: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; http://</a:t>
            </a:r>
            <a:r>
              <a:rPr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nutri.jtf.org.tw/index.php?idd=1&amp;aid=44&amp;bid=330&amp;cid=1140)</a:t>
            </a:r>
            <a:endParaRPr lang="en-US" altLang="zh-TW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3294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/>
          <p:nvPr/>
        </p:nvSpPr>
        <p:spPr>
          <a:xfrm>
            <a:off x="-225521" y="-1"/>
            <a:ext cx="9614330" cy="871503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台灣下一代的生活</a:t>
            </a:r>
            <a:r>
              <a:rPr kumimoji="0" lang="zh-TW" altLang="en-US" sz="4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現況</a:t>
            </a:r>
            <a:endParaRPr kumimoji="0" lang="en-US" sz="44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685800" y="1295399"/>
            <a:ext cx="7467600" cy="4873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zh-TW" altLang="en-US" sz="2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七成學童每週運動</a:t>
            </a:r>
            <a:r>
              <a:rPr kumimoji="0" lang="zh-TW" altLang="en-US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不到</a:t>
            </a:r>
            <a:r>
              <a:rPr kumimoji="0" lang="en-US" altLang="zh-TW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kumimoji="0" lang="zh-TW" altLang="en-US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kumimoji="0" lang="zh-TW" altLang="en-US" sz="2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，每週看電視的時間是校外運動時間的</a:t>
            </a:r>
            <a:r>
              <a:rPr kumimoji="0" lang="en-US" altLang="zh-TW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kumimoji="0" lang="zh-TW" altLang="en-US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倍以上</a:t>
            </a:r>
            <a:r>
              <a:rPr kumimoji="0" lang="zh-TW" altLang="en-US" sz="2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；上網時間是運動時間的</a:t>
            </a:r>
            <a:r>
              <a:rPr kumimoji="0" lang="en-US" altLang="zh-TW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kumimoji="0" lang="zh-TW" altLang="en-US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倍以上</a:t>
            </a:r>
            <a:r>
              <a:rPr kumimoji="0" lang="zh-TW" altLang="en-US" sz="2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r>
              <a:rPr kumimoji="0" lang="en-US" altLang="zh-TW" sz="1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(2012</a:t>
            </a:r>
            <a:r>
              <a:rPr kumimoji="0" lang="zh-TW" altLang="en-US" sz="1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kumimoji="0" lang="en-US" altLang="zh-TW" sz="1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kumimoji="0" lang="zh-TW" altLang="en-US" sz="1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月親子天下</a:t>
            </a:r>
            <a:r>
              <a:rPr kumimoji="0" lang="en-US" altLang="zh-TW" sz="1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l" fontAlgn="auto">
              <a:spcAft>
                <a:spcPts val="0"/>
              </a:spcAft>
              <a:buFont typeface="Arial" charset="0"/>
              <a:buNone/>
            </a:pPr>
            <a:endParaRPr kumimoji="0" lang="en-US" altLang="zh-TW" sz="2800" i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zh-TW" altLang="en-US" sz="2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家有</a:t>
            </a:r>
            <a:r>
              <a:rPr kumimoji="0" lang="en-US" altLang="zh-TW" sz="2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0-6</a:t>
            </a:r>
            <a:r>
              <a:rPr kumimoji="0" lang="zh-TW" altLang="en-US" sz="2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歲幼童的家長表示，最常與孩子一起從事的休閒活動是</a:t>
            </a:r>
            <a:r>
              <a:rPr kumimoji="0" lang="en-US" altLang="zh-TW" sz="2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~~</a:t>
            </a:r>
            <a:r>
              <a:rPr kumimoji="0" lang="zh-TW" altLang="en-US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在家裡看電視</a:t>
            </a:r>
            <a:r>
              <a:rPr kumimoji="0" lang="zh-TW" altLang="en-US" sz="2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kumimoji="0" lang="en-US" altLang="zh-TW" sz="1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(2010</a:t>
            </a:r>
            <a:r>
              <a:rPr kumimoji="0" lang="zh-TW" altLang="en-US" sz="1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年兒福聯盟文教基金會</a:t>
            </a:r>
            <a:r>
              <a:rPr kumimoji="0" lang="en-US" altLang="zh-TW" sz="1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0" lang="zh-TW" altLang="en-US" sz="18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Aft>
                <a:spcPts val="0"/>
              </a:spcAft>
            </a:pPr>
            <a:endParaRPr lang="zh-TW" altLang="en-US" sz="28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7835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/>
          <p:nvPr/>
        </p:nvSpPr>
        <p:spPr>
          <a:xfrm>
            <a:off x="-225521" y="-1"/>
            <a:ext cx="9614330" cy="871503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抗生素誤</a:t>
            </a:r>
            <a:r>
              <a:rPr kumimoji="0" lang="zh-TW" altLang="en-US" sz="4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</a:t>
            </a:r>
            <a:endParaRPr kumimoji="0" lang="zh-TW" altLang="en-US" sz="44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457200" y="1295400"/>
            <a:ext cx="77724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AE00"/>
              </a:buClr>
              <a:buSzPct val="6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DFAA"/>
              </a:buClr>
              <a:buSzPct val="6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buClr>
                <a:srgbClr val="4F81BD"/>
              </a:buClr>
            </a:pPr>
            <a:r>
              <a:rPr kumimoji="0" lang="zh-TW" altLang="en-US" sz="280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研究發現，逾三成兒童恐誤服抗生素，學者分析近年有開立抗生素的兒童用藥處方，發現約</a:t>
            </a:r>
            <a:r>
              <a:rPr kumimoji="0" lang="zh-TW" altLang="en-US" sz="280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三成三的抗生素未對症下藥</a:t>
            </a:r>
            <a:r>
              <a:rPr kumimoji="0" lang="zh-TW" altLang="en-US" sz="280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。醫師指出，長時間誤用抗生素可能</a:t>
            </a:r>
            <a:r>
              <a:rPr kumimoji="0" lang="zh-TW" altLang="en-US" sz="280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連好菌都殺光</a:t>
            </a:r>
            <a:r>
              <a:rPr kumimoji="0" lang="zh-TW" altLang="en-US" sz="280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，導致嚴重腹瀉，甚至造成抗藥性；呼籲十八歲以下兒少若生病，應優先看兒科醫師，降低誤用抗生素風險。 </a:t>
            </a:r>
            <a:r>
              <a:rPr kumimoji="0" lang="en-US" altLang="zh-TW" sz="180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180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蘋果日報，</a:t>
            </a:r>
            <a:r>
              <a:rPr kumimoji="0" lang="en-US" altLang="zh-TW" sz="180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2013</a:t>
            </a:r>
            <a:r>
              <a:rPr kumimoji="0" lang="zh-TW" altLang="en-US" sz="180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kumimoji="0" lang="en-US" altLang="zh-TW" sz="180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kumimoji="0" lang="zh-TW" altLang="en-US" sz="180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kumimoji="0" lang="en-US" altLang="zh-TW" sz="180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kumimoji="0" lang="zh-TW" altLang="en-US" sz="180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kumimoji="0" lang="en-US" altLang="zh-TW" sz="180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8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4181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/>
          <p:nvPr/>
        </p:nvSpPr>
        <p:spPr>
          <a:xfrm>
            <a:off x="-225521" y="-1"/>
            <a:ext cx="9614330" cy="871503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腹愁者</a:t>
            </a:r>
            <a:r>
              <a:rPr kumimoji="0" lang="zh-TW" altLang="en-US" sz="4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小孩</a:t>
            </a:r>
            <a:endParaRPr kumimoji="0" lang="zh-TW" altLang="en-US" sz="44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428744" y="867874"/>
            <a:ext cx="8305800" cy="9144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defTabSz="914400"/>
            <a:r>
              <a:rPr lang="zh-TW" altLang="en-US" cap="none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營養不均＋運動不足＋抗生素誤用＝腹愁者小孩</a:t>
            </a:r>
            <a:endParaRPr lang="zh-TW" altLang="en-US" cap="none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5334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AE00"/>
              </a:buClr>
              <a:buSzPct val="6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DFAA"/>
              </a:buClr>
              <a:buSzPct val="6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600"/>
              </a:spcAft>
              <a:buClr>
                <a:srgbClr val="4F81BD"/>
              </a:buClr>
            </a:pPr>
            <a:r>
              <a:rPr kumimoji="0" lang="zh-TW" altLang="en-US" sz="280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調查發現，台灣便秘兒童人數高達</a:t>
            </a:r>
            <a:r>
              <a:rPr kumimoji="0" lang="en-US" altLang="zh-TW" sz="280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78</a:t>
            </a:r>
            <a:r>
              <a:rPr kumimoji="0" lang="zh-TW" altLang="en-US" sz="280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萬人</a:t>
            </a:r>
            <a:r>
              <a:rPr kumimoji="0" lang="zh-TW" altLang="en-US" sz="180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（中華民國兒童保健協會「兒童腸道問題調查」，</a:t>
            </a:r>
            <a:r>
              <a:rPr kumimoji="0" lang="en-US" altLang="zh-TW" sz="180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2014</a:t>
            </a:r>
            <a:r>
              <a:rPr kumimoji="0" lang="zh-TW" altLang="en-US" sz="180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kumimoji="0" lang="en-US" altLang="zh-TW" sz="180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kumimoji="0" lang="zh-TW" altLang="en-US" sz="180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月）</a:t>
            </a:r>
            <a:endParaRPr kumimoji="0" lang="en-US" altLang="zh-TW" sz="180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914400">
              <a:spcAft>
                <a:spcPts val="600"/>
              </a:spcAft>
              <a:buClr>
                <a:srgbClr val="4F81BD"/>
              </a:buClr>
            </a:pPr>
            <a:r>
              <a:rPr kumimoji="0" lang="zh-TW" altLang="en-US" sz="280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一項跨國研究發現，台灣八到十歲學童腸道內的好菌數僅及日本兒童的兩成，壞菌數卻比日本兒童高出十五倍</a:t>
            </a:r>
            <a:r>
              <a:rPr kumimoji="0" lang="zh-TW" altLang="en-US" sz="180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（中時電子報，</a:t>
            </a:r>
            <a:r>
              <a:rPr kumimoji="0" lang="en-US" altLang="zh-TW" sz="180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2014</a:t>
            </a:r>
            <a:r>
              <a:rPr lang="zh-TW" altLang="en-US" sz="180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80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180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日）</a:t>
            </a:r>
            <a:endParaRPr lang="en-US" altLang="zh-TW" sz="180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914400">
              <a:spcAft>
                <a:spcPts val="600"/>
              </a:spcAft>
              <a:buClr>
                <a:srgbClr val="4F81BD"/>
              </a:buClr>
            </a:pPr>
            <a:r>
              <a:rPr kumimoji="0" lang="zh-TW" altLang="en-US" sz="280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中華民國兒童保健協會提出「便便順暢</a:t>
            </a:r>
            <a:r>
              <a:rPr kumimoji="0" lang="en-US" altLang="zh-TW" sz="280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kumimoji="0" lang="zh-TW" altLang="en-US" sz="280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法寶」的腸胃保健觀念，以多蔬果（每天</a:t>
            </a:r>
            <a:r>
              <a:rPr kumimoji="0" lang="en-US" altLang="zh-TW" sz="280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kumimoji="0" lang="zh-TW" altLang="en-US" sz="280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份，每份</a:t>
            </a:r>
            <a:r>
              <a:rPr kumimoji="0" lang="en-US" altLang="zh-TW" sz="280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250g</a:t>
            </a:r>
            <a:r>
              <a:rPr kumimoji="0" lang="ja-JP" altLang="en-US" sz="280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kumimoji="0" lang="zh-TW" altLang="en-US" sz="280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、多叮嚀、</a:t>
            </a:r>
            <a:r>
              <a:rPr kumimoji="0" lang="zh-TW" altLang="en-US" sz="2800" b="1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多好菌</a:t>
            </a:r>
            <a:r>
              <a:rPr kumimoji="0" lang="zh-TW" altLang="en-US" sz="280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口訣</a:t>
            </a:r>
            <a:endParaRPr kumimoji="0" lang="en-US" altLang="zh-TW" sz="280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914400">
              <a:spcAft>
                <a:spcPts val="600"/>
              </a:spcAft>
              <a:buClr>
                <a:srgbClr val="4F81BD"/>
              </a:buClr>
            </a:pPr>
            <a:endParaRPr kumimoji="0" lang="en-US" altLang="zh-TW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8830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533650" y="1676400"/>
            <a:ext cx="6610350" cy="1616875"/>
          </a:xfrm>
          <a:prstGeom prst="roundRect">
            <a:avLst/>
          </a:prstGeom>
          <a:solidFill>
            <a:srgbClr val="7030A0"/>
          </a:solidFill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srgbClr val="FFC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207582" y="2551114"/>
            <a:ext cx="9122982" cy="649287"/>
          </a:xfrm>
          <a:noFill/>
        </p:spPr>
        <p:txBody>
          <a:bodyPr>
            <a:noAutofit/>
          </a:bodyPr>
          <a:lstStyle/>
          <a:p>
            <a:pPr algn="r">
              <a:lnSpc>
                <a:spcPct val="80000"/>
              </a:lnSpc>
            </a:pPr>
            <a:r>
              <a:rPr lang="en-US" altLang="zh-TW" sz="3200" b="1" dirty="0" smtClean="0">
                <a:solidFill>
                  <a:srgbClr val="FFC000"/>
                </a:solidFill>
                <a:ea typeface="標楷體" pitchFamily="65" charset="-120"/>
              </a:rPr>
              <a:t> </a:t>
            </a:r>
            <a:r>
              <a:rPr lang="en-US" altLang="zh-TW" sz="3200" dirty="0">
                <a:solidFill>
                  <a:schemeClr val="bg1"/>
                </a:solidFill>
                <a:ea typeface="標楷體" pitchFamily="65" charset="-120"/>
              </a:rPr>
              <a:t>DNA Miracle</a:t>
            </a: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™</a:t>
            </a:r>
            <a:r>
              <a:rPr lang="en-US" altLang="zh-TW" sz="3200" dirty="0">
                <a:solidFill>
                  <a:schemeClr val="bg1"/>
                </a:solidFill>
                <a:ea typeface="標楷體" pitchFamily="65" charset="-120"/>
              </a:rPr>
              <a:t> Chewable Probiotics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7307" y="1695451"/>
            <a:ext cx="8605675" cy="838200"/>
          </a:xfrm>
        </p:spPr>
        <p:txBody>
          <a:bodyPr>
            <a:noAutofit/>
          </a:bodyPr>
          <a:lstStyle/>
          <a:p>
            <a:pPr algn="r"/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愛的奇蹟™兒童益生菌嚼</a:t>
            </a:r>
            <a:r>
              <a:rPr lang="zh-TW" altLang="en-US" sz="4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片</a:t>
            </a:r>
            <a:endParaRPr lang="en-US" altLang="zh-TW" sz="4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等腰三角形 10"/>
          <p:cNvSpPr/>
          <p:nvPr/>
        </p:nvSpPr>
        <p:spPr>
          <a:xfrm rot="16200000">
            <a:off x="7695819" y="4585619"/>
            <a:ext cx="1714500" cy="1139825"/>
          </a:xfrm>
          <a:prstGeom prst="triangle">
            <a:avLst>
              <a:gd name="adj" fmla="val 50953"/>
            </a:avLst>
          </a:prstGeom>
          <a:solidFill>
            <a:srgbClr val="7030A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zh-TW" altLang="en-US" sz="4400" b="1" i="1" kern="0">
              <a:solidFill>
                <a:prstClr val="white"/>
              </a:solidFill>
              <a:latin typeface="Calibri"/>
              <a:ea typeface="新細明體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789" y="3509652"/>
            <a:ext cx="3093720" cy="30937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07" y="287663"/>
            <a:ext cx="1028700" cy="148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49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/>
          <p:nvPr/>
        </p:nvSpPr>
        <p:spPr>
          <a:xfrm>
            <a:off x="-225521" y="-1"/>
            <a:ext cx="9614330" cy="871503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何謂益生菌</a:t>
            </a:r>
            <a:endParaRPr kumimoji="0" lang="zh-TW" altLang="en-US" sz="44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9079" y="4505684"/>
            <a:ext cx="2120900" cy="2212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內容版面配置區 2"/>
          <p:cNvSpPr txBox="1">
            <a:spLocks/>
          </p:cNvSpPr>
          <p:nvPr/>
        </p:nvSpPr>
        <p:spPr bwMode="auto">
          <a:xfrm>
            <a:off x="491622" y="1219200"/>
            <a:ext cx="8151014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AE00"/>
              </a:buClr>
              <a:buSzPct val="6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DFAA"/>
              </a:buClr>
              <a:buSzPct val="6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600"/>
              </a:spcAft>
              <a:buClr>
                <a:srgbClr val="4F81BD"/>
              </a:buClr>
            </a:pPr>
            <a:r>
              <a:rPr kumimoji="0" lang="en-US" altLang="zh-TW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Probiotics </a:t>
            </a:r>
            <a:r>
              <a:rPr kumimoji="0" lang="zh-TW" altLang="en-US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是由希臘文所衍生出來的，字義是</a:t>
            </a:r>
            <a:r>
              <a:rPr kumimoji="0" lang="en-US" altLang="zh-TW" sz="2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for life</a:t>
            </a:r>
            <a:r>
              <a:rPr kumimoji="0" lang="zh-TW" altLang="en-US" sz="2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，為生命</a:t>
            </a:r>
            <a:r>
              <a:rPr kumimoji="0" lang="zh-TW" altLang="en-US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。</a:t>
            </a:r>
            <a:endParaRPr kumimoji="0" lang="en-US" altLang="zh-TW" sz="2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微軟正黑體"/>
            </a:endParaRPr>
          </a:p>
          <a:p>
            <a:pPr defTabSz="914400">
              <a:spcAft>
                <a:spcPts val="600"/>
              </a:spcAft>
              <a:buClr>
                <a:srgbClr val="4F81BD"/>
              </a:buClr>
            </a:pPr>
            <a:r>
              <a:rPr kumimoji="0" lang="zh-TW" altLang="en-US" sz="2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世界衛生組織定義益生菌</a:t>
            </a:r>
            <a:r>
              <a:rPr kumimoji="0" lang="en-US" altLang="zh-TW" sz="2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(probiotics)</a:t>
            </a:r>
            <a:r>
              <a:rPr kumimoji="0" lang="zh-TW" altLang="en-US" sz="2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為</a:t>
            </a:r>
            <a:r>
              <a:rPr kumimoji="0" lang="zh-TW" altLang="en-US" sz="28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”一種在特定量使用情形下對人體有健康助益的活菌”</a:t>
            </a:r>
            <a:r>
              <a:rPr kumimoji="0"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。</a:t>
            </a:r>
          </a:p>
          <a:p>
            <a:pPr defTabSz="914400">
              <a:spcAft>
                <a:spcPts val="600"/>
              </a:spcAft>
              <a:buClr>
                <a:srgbClr val="4F81BD"/>
              </a:buClr>
            </a:pPr>
            <a:r>
              <a:rPr kumimoji="0" lang="zh-TW" altLang="en-US" sz="28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消化道健康與腸內菌生態有絕對關係</a:t>
            </a:r>
            <a:r>
              <a:rPr kumimoji="0" lang="zh-TW" altLang="en-US" sz="2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。透過與壞菌競爭腸道空間，可抑制有害菌的生長。</a:t>
            </a:r>
          </a:p>
          <a:p>
            <a:pPr defTabSz="914400">
              <a:spcAft>
                <a:spcPts val="600"/>
              </a:spcAft>
              <a:buClr>
                <a:srgbClr val="4F81BD"/>
              </a:buClr>
            </a:pPr>
            <a:r>
              <a:rPr kumimoji="0" lang="zh-TW" altLang="en-US" sz="2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所以，提高益菌的數量和種類，便可以消滅有害菌並減少感染。</a:t>
            </a:r>
            <a:endParaRPr kumimoji="0" lang="en-US" altLang="zh-TW" sz="28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132813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riel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isotonix immune bkgrnd theme</Template>
  <TotalTime>11435</TotalTime>
  <Words>3943</Words>
  <Application>Microsoft Office PowerPoint</Application>
  <PresentationFormat>On-screen Show (4:3)</PresentationFormat>
  <Paragraphs>203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2_Office Theme</vt:lpstr>
      <vt:lpstr>1_Oriel</vt:lpstr>
      <vt:lpstr>       DNA Miracle™ Chewable Probiotics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DNA Miracle™ Chewable Probiotics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Deedra Mason, ND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Isotonix® Bromelain Plus</dc:title>
  <dc:creator>Deedra Mason</dc:creator>
  <cp:lastModifiedBy>Nancy Fang</cp:lastModifiedBy>
  <cp:revision>136</cp:revision>
  <cp:lastPrinted>2014-10-04T08:06:17Z</cp:lastPrinted>
  <dcterms:created xsi:type="dcterms:W3CDTF">2013-07-22T19:46:36Z</dcterms:created>
  <dcterms:modified xsi:type="dcterms:W3CDTF">2015-03-02T20:16:37Z</dcterms:modified>
</cp:coreProperties>
</file>